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5" r:id="rId17"/>
    <p:sldId id="276" r:id="rId18"/>
    <p:sldId id="277" r:id="rId19"/>
    <p:sldId id="273"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5FDB7F-C393-4D28-BC33-FBB22B8950AD}" type="datetimeFigureOut">
              <a:rPr lang="es-ES" smtClean="0"/>
              <a:pPr/>
              <a:t>11/04/2011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B6D57-C2A6-451B-B3F7-1FD580F4A9D9}"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40</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AB6D57-C2A6-451B-B3F7-1FD580F4A9D9}"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B3AB48C-CCDA-4625-80E9-7031940AF5ED}" type="datetimeFigureOut">
              <a:rPr lang="es-ES" smtClean="0"/>
              <a:pPr/>
              <a:t>11/04/2011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78141-0490-4C0B-8B48-60671103B7A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B3AB48C-CCDA-4625-80E9-7031940AF5ED}" type="datetimeFigureOut">
              <a:rPr lang="es-ES" smtClean="0"/>
              <a:pPr/>
              <a:t>11/04/2011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78141-0490-4C0B-8B48-60671103B7A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B3AB48C-CCDA-4625-80E9-7031940AF5ED}" type="datetimeFigureOut">
              <a:rPr lang="es-ES" smtClean="0"/>
              <a:pPr/>
              <a:t>11/04/2011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78141-0490-4C0B-8B48-60671103B7A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B3AB48C-CCDA-4625-80E9-7031940AF5ED}" type="datetimeFigureOut">
              <a:rPr lang="es-ES" smtClean="0"/>
              <a:pPr/>
              <a:t>11/04/2011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78141-0490-4C0B-8B48-60671103B7A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B3AB48C-CCDA-4625-80E9-7031940AF5ED}" type="datetimeFigureOut">
              <a:rPr lang="es-ES" smtClean="0"/>
              <a:pPr/>
              <a:t>11/04/2011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78141-0490-4C0B-8B48-60671103B7A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B3AB48C-CCDA-4625-80E9-7031940AF5ED}" type="datetimeFigureOut">
              <a:rPr lang="es-ES" smtClean="0"/>
              <a:pPr/>
              <a:t>11/04/2011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B78141-0490-4C0B-8B48-60671103B7A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B3AB48C-CCDA-4625-80E9-7031940AF5ED}" type="datetimeFigureOut">
              <a:rPr lang="es-ES" smtClean="0"/>
              <a:pPr/>
              <a:t>11/04/2011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1B78141-0490-4C0B-8B48-60671103B7A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B3AB48C-CCDA-4625-80E9-7031940AF5ED}" type="datetimeFigureOut">
              <a:rPr lang="es-ES" smtClean="0"/>
              <a:pPr/>
              <a:t>11/04/2011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1B78141-0490-4C0B-8B48-60671103B7A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B3AB48C-CCDA-4625-80E9-7031940AF5ED}" type="datetimeFigureOut">
              <a:rPr lang="es-ES" smtClean="0"/>
              <a:pPr/>
              <a:t>11/04/2011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1B78141-0490-4C0B-8B48-60671103B7A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3AB48C-CCDA-4625-80E9-7031940AF5ED}" type="datetimeFigureOut">
              <a:rPr lang="es-ES" smtClean="0"/>
              <a:pPr/>
              <a:t>11/04/2011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B78141-0490-4C0B-8B48-60671103B7A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3AB48C-CCDA-4625-80E9-7031940AF5ED}" type="datetimeFigureOut">
              <a:rPr lang="es-ES" smtClean="0"/>
              <a:pPr/>
              <a:t>11/04/2011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B78141-0490-4C0B-8B48-60671103B7A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B48C-CCDA-4625-80E9-7031940AF5ED}" type="datetimeFigureOut">
              <a:rPr lang="es-ES" smtClean="0"/>
              <a:pPr/>
              <a:t>11/04/2011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78141-0490-4C0B-8B48-60671103B7A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JMatch(Biology).htm"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JClozee(Biology).ht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JQuiz.htm"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JMatch(Biology).htm"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JClozee(Biology).htm"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JQuiz.htm"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Título"/>
          <p:cNvSpPr>
            <a:spLocks noGrp="1"/>
          </p:cNvSpPr>
          <p:nvPr>
            <p:ph type="ctrTitle"/>
          </p:nvPr>
        </p:nvSpPr>
        <p:spPr>
          <a:xfrm>
            <a:off x="685800" y="2130425"/>
            <a:ext cx="7772400" cy="2306687"/>
          </a:xfrm>
        </p:spPr>
        <p:txBody>
          <a:bodyPr>
            <a:noAutofit/>
          </a:bodyPr>
          <a:lstStyle/>
          <a:p>
            <a:r>
              <a:rPr lang="es-ES" sz="23900" dirty="0" smtClean="0"/>
              <a:t>G</a:t>
            </a:r>
            <a:r>
              <a:rPr lang="es-ES" sz="9600" dirty="0" smtClean="0"/>
              <a:t>ENÉTICA</a:t>
            </a:r>
            <a:endParaRPr lang="es-ES" sz="9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91264" cy="635670"/>
          </a:xfrm>
          <a:solidFill>
            <a:srgbClr val="C00000"/>
          </a:solidFill>
        </p:spPr>
        <p:txBody>
          <a:bodyPr>
            <a:noAutofit/>
          </a:bodyPr>
          <a:lstStyle/>
          <a:p>
            <a:r>
              <a:rPr lang="es-ES" sz="3300" dirty="0" smtClean="0"/>
              <a:t>Descendencia entre individuos heterocigóticos</a:t>
            </a:r>
            <a:endParaRPr lang="es-ES" sz="3300" dirty="0"/>
          </a:p>
        </p:txBody>
      </p:sp>
      <p:pic>
        <p:nvPicPr>
          <p:cNvPr id="5" name="4 Marcador de contenido" descr="heterocigoticossss.jpg"/>
          <p:cNvPicPr>
            <a:picLocks noGrp="1" noChangeAspect="1"/>
          </p:cNvPicPr>
          <p:nvPr>
            <p:ph idx="1"/>
          </p:nvPr>
        </p:nvPicPr>
        <p:blipFill>
          <a:blip r:embed="rId3" cstate="print"/>
          <a:stretch>
            <a:fillRect/>
          </a:stretch>
        </p:blipFill>
        <p:spPr>
          <a:xfrm>
            <a:off x="395536" y="1556792"/>
            <a:ext cx="4776440" cy="4884017"/>
          </a:xfrm>
        </p:spPr>
      </p:pic>
      <p:sp>
        <p:nvSpPr>
          <p:cNvPr id="4" name="3 Marcador de texto"/>
          <p:cNvSpPr>
            <a:spLocks noGrp="1"/>
          </p:cNvSpPr>
          <p:nvPr>
            <p:ph type="body" sz="half" idx="2"/>
          </p:nvPr>
        </p:nvSpPr>
        <p:spPr>
          <a:xfrm>
            <a:off x="5580112" y="1196752"/>
            <a:ext cx="3069977" cy="5472608"/>
          </a:xfrm>
          <a:solidFill>
            <a:schemeClr val="accent6">
              <a:lumMod val="60000"/>
              <a:lumOff val="40000"/>
            </a:schemeClr>
          </a:solidFill>
        </p:spPr>
        <p:txBody>
          <a:bodyPr>
            <a:noAutofit/>
          </a:bodyPr>
          <a:lstStyle/>
          <a:p>
            <a:r>
              <a:rPr lang="es-ES" sz="2500" dirty="0" smtClean="0"/>
              <a:t>La descendencia entre individuos heterocigóticos (Mm) se denomina segunda generación filial (F2). En ella aparecen los tres genotipos posibles: MM, Mm, mm. Habrá un 75% de posibilidades de que los hijos salgan normales y un 25% de que salgan albinos. </a:t>
            </a:r>
            <a:endParaRPr lang="es-ES" sz="2500"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3384376" cy="886420"/>
          </a:xfrm>
          <a:solidFill>
            <a:schemeClr val="bg2">
              <a:lumMod val="75000"/>
            </a:schemeClr>
          </a:solidFill>
        </p:spPr>
        <p:txBody>
          <a:bodyPr>
            <a:normAutofit/>
          </a:bodyPr>
          <a:lstStyle/>
          <a:p>
            <a:pPr algn="ctr"/>
            <a:r>
              <a:rPr lang="es-ES" sz="4400" dirty="0" smtClean="0"/>
              <a:t>MENDEL</a:t>
            </a:r>
            <a:endParaRPr lang="es-ES" sz="4400" dirty="0"/>
          </a:p>
        </p:txBody>
      </p:sp>
      <p:pic>
        <p:nvPicPr>
          <p:cNvPr id="5" name="4 Marcador de contenido" descr="mendeeeel.jpg"/>
          <p:cNvPicPr>
            <a:picLocks noGrp="1" noChangeAspect="1"/>
          </p:cNvPicPr>
          <p:nvPr>
            <p:ph idx="1"/>
          </p:nvPr>
        </p:nvPicPr>
        <p:blipFill>
          <a:blip r:embed="rId3" cstate="print"/>
          <a:stretch>
            <a:fillRect/>
          </a:stretch>
        </p:blipFill>
        <p:spPr>
          <a:xfrm>
            <a:off x="4211960" y="850132"/>
            <a:ext cx="4104456" cy="5791844"/>
          </a:xfrm>
        </p:spPr>
      </p:pic>
      <p:sp>
        <p:nvSpPr>
          <p:cNvPr id="4" name="3 Marcador de texto"/>
          <p:cNvSpPr>
            <a:spLocks noGrp="1"/>
          </p:cNvSpPr>
          <p:nvPr>
            <p:ph type="body" sz="half" idx="2"/>
          </p:nvPr>
        </p:nvSpPr>
        <p:spPr>
          <a:xfrm>
            <a:off x="467544" y="1268760"/>
            <a:ext cx="3322712" cy="5256584"/>
          </a:xfrm>
          <a:solidFill>
            <a:schemeClr val="bg2">
              <a:lumMod val="50000"/>
            </a:schemeClr>
          </a:solidFill>
        </p:spPr>
        <p:txBody>
          <a:bodyPr>
            <a:noAutofit/>
          </a:bodyPr>
          <a:lstStyle/>
          <a:p>
            <a:pPr algn="ctr"/>
            <a:r>
              <a:rPr lang="es-ES" sz="2600" b="1" dirty="0" smtClean="0"/>
              <a:t>Nació en el año 1922 en </a:t>
            </a:r>
            <a:r>
              <a:rPr lang="es-ES" sz="2600" b="1" dirty="0" err="1" smtClean="0"/>
              <a:t>Heizendorf</a:t>
            </a:r>
            <a:r>
              <a:rPr lang="es-ES" sz="2600" b="1" dirty="0" smtClean="0"/>
              <a:t>, Austria. Hijo de campesinos católicos. Compartió con su padre la afección al cultivo de árboles fruteras. Después de Estudiar en la Universidad de Viena alternó sus estudios de Teología con los de Ciencias Naturales. </a:t>
            </a:r>
            <a:endParaRPr lang="es-ES" sz="2600" b="1" dirty="0"/>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435280" cy="635670"/>
          </a:xfrm>
          <a:solidFill>
            <a:srgbClr val="FFC000"/>
          </a:solidFill>
        </p:spPr>
        <p:txBody>
          <a:bodyPr>
            <a:noAutofit/>
          </a:bodyPr>
          <a:lstStyle/>
          <a:p>
            <a:pPr algn="ctr"/>
            <a:r>
              <a:rPr lang="es-ES" sz="3600" dirty="0" smtClean="0"/>
              <a:t>El trabajo de </a:t>
            </a:r>
            <a:r>
              <a:rPr lang="es-ES" sz="3600" dirty="0" err="1" smtClean="0"/>
              <a:t>Mendel</a:t>
            </a:r>
            <a:endParaRPr lang="es-ES" sz="3600" dirty="0"/>
          </a:p>
        </p:txBody>
      </p:sp>
      <p:pic>
        <p:nvPicPr>
          <p:cNvPr id="5" name="4 Marcador de contenido" descr="hibridos plantas.jpg"/>
          <p:cNvPicPr>
            <a:picLocks noGrp="1" noChangeAspect="1"/>
          </p:cNvPicPr>
          <p:nvPr>
            <p:ph idx="1"/>
          </p:nvPr>
        </p:nvPicPr>
        <p:blipFill>
          <a:blip r:embed="rId3" cstate="print"/>
          <a:stretch>
            <a:fillRect/>
          </a:stretch>
        </p:blipFill>
        <p:spPr>
          <a:xfrm>
            <a:off x="5796136" y="1700808"/>
            <a:ext cx="2893392" cy="3862827"/>
          </a:xfrm>
        </p:spPr>
      </p:pic>
      <p:sp>
        <p:nvSpPr>
          <p:cNvPr id="4" name="3 Marcador de texto"/>
          <p:cNvSpPr>
            <a:spLocks noGrp="1"/>
          </p:cNvSpPr>
          <p:nvPr>
            <p:ph type="body" sz="half" idx="2"/>
          </p:nvPr>
        </p:nvSpPr>
        <p:spPr>
          <a:xfrm>
            <a:off x="457200" y="1124744"/>
            <a:ext cx="4906888" cy="5544616"/>
          </a:xfrm>
          <a:solidFill>
            <a:schemeClr val="accent5">
              <a:lumMod val="60000"/>
              <a:lumOff val="40000"/>
            </a:schemeClr>
          </a:solidFill>
        </p:spPr>
        <p:txBody>
          <a:bodyPr>
            <a:noAutofit/>
          </a:bodyPr>
          <a:lstStyle/>
          <a:p>
            <a:pPr algn="ctr"/>
            <a:r>
              <a:rPr lang="es-ES" sz="2000" b="1" dirty="0" smtClean="0"/>
              <a:t>Durante muchos años </a:t>
            </a:r>
            <a:r>
              <a:rPr lang="es-ES" sz="2000" b="1" dirty="0" err="1" smtClean="0"/>
              <a:t>Mendel</a:t>
            </a:r>
            <a:r>
              <a:rPr lang="es-ES" sz="2000" b="1" dirty="0" smtClean="0"/>
              <a:t> observó determinados caracteres de las plantas de chícharo y estudió su comportamiento en sucesivos cruzamientos. Sus trabajos, publicados con el título </a:t>
            </a:r>
            <a:r>
              <a:rPr lang="es-ES" sz="2000" b="1" i="1" dirty="0" smtClean="0"/>
              <a:t>Experimentos sobre híbridos en las plantas, </a:t>
            </a:r>
            <a:r>
              <a:rPr lang="es-ES" sz="2000" b="1" dirty="0" smtClean="0"/>
              <a:t>en 1865, no fueron bien acogidos por la comunidad científica. Murió en 1884 sin haber conocido la importancia de sus trabajos. Al poco tiempo de morir y después de decir unas últimas palabras : “No pasará mucho tiempo hasta que el mundo entero reconozca los resultados de mis experimentos”, tres científicos  redescubrieron la importancia de los trabajos de </a:t>
            </a:r>
            <a:r>
              <a:rPr lang="es-ES" sz="2000" b="1" dirty="0" err="1" smtClean="0"/>
              <a:t>Mendel</a:t>
            </a:r>
            <a:r>
              <a:rPr lang="es-ES" sz="2000" b="1" dirty="0" smtClean="0"/>
              <a:t>  y la nueva disciplina que denominaron genética. </a:t>
            </a:r>
            <a:endParaRPr lang="es-ES" sz="2000" b="1"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779686"/>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4000" dirty="0" smtClean="0"/>
              <a:t>LEYES DE MENDEL </a:t>
            </a:r>
            <a:endParaRPr lang="es-ES" sz="4000" dirty="0"/>
          </a:p>
        </p:txBody>
      </p:sp>
      <p:sp>
        <p:nvSpPr>
          <p:cNvPr id="4" name="3 Marcador de texto"/>
          <p:cNvSpPr>
            <a:spLocks noGrp="1"/>
          </p:cNvSpPr>
          <p:nvPr>
            <p:ph type="body" sz="half" idx="2"/>
          </p:nvPr>
        </p:nvSpPr>
        <p:spPr>
          <a:xfrm>
            <a:off x="457200" y="1435100"/>
            <a:ext cx="8291264" cy="4946228"/>
          </a:xfrm>
        </p:spPr>
        <p:style>
          <a:lnRef idx="3">
            <a:schemeClr val="lt1"/>
          </a:lnRef>
          <a:fillRef idx="1">
            <a:schemeClr val="accent2"/>
          </a:fillRef>
          <a:effectRef idx="1">
            <a:schemeClr val="accent2"/>
          </a:effectRef>
          <a:fontRef idx="minor">
            <a:schemeClr val="lt1"/>
          </a:fontRef>
        </p:style>
        <p:txBody>
          <a:bodyPr>
            <a:noAutofit/>
          </a:bodyPr>
          <a:lstStyle/>
          <a:p>
            <a:pPr>
              <a:buFontTx/>
              <a:buChar char="-"/>
            </a:pPr>
            <a:r>
              <a:rPr lang="es-ES" sz="2800" dirty="0" smtClean="0"/>
              <a:t> </a:t>
            </a:r>
            <a:r>
              <a:rPr lang="es-ES" sz="2800" u="sng" dirty="0" smtClean="0"/>
              <a:t>Primera ley: </a:t>
            </a:r>
            <a:r>
              <a:rPr lang="es-ES" sz="2800" dirty="0" smtClean="0"/>
              <a:t>Al cruzar individuos de razas puras que difieren en un solo carácter, todos los individuos de la descendencia son idénticos para ese carácter. </a:t>
            </a:r>
          </a:p>
          <a:p>
            <a:endParaRPr lang="es-ES" sz="2800" dirty="0" smtClean="0"/>
          </a:p>
          <a:p>
            <a:pPr>
              <a:buFontTx/>
              <a:buChar char="-"/>
            </a:pPr>
            <a:r>
              <a:rPr lang="es-ES" sz="2800" dirty="0" smtClean="0"/>
              <a:t> </a:t>
            </a:r>
            <a:r>
              <a:rPr lang="es-ES" sz="2800" u="sng" dirty="0" smtClean="0"/>
              <a:t>Segunde ley: </a:t>
            </a:r>
            <a:r>
              <a:rPr lang="es-ES" sz="2800" dirty="0" smtClean="0"/>
              <a:t>Los genes que determinan un carácter se separan durante la formación de los gametos y vuelve a reunirse durante la fecundación.</a:t>
            </a:r>
          </a:p>
          <a:p>
            <a:pPr>
              <a:buFontTx/>
              <a:buChar char="-"/>
            </a:pPr>
            <a:endParaRPr lang="es-ES" sz="2800" dirty="0" smtClean="0"/>
          </a:p>
          <a:p>
            <a:r>
              <a:rPr lang="es-ES" sz="2800" dirty="0" smtClean="0"/>
              <a:t>-  </a:t>
            </a:r>
            <a:r>
              <a:rPr lang="es-ES" sz="2800" u="sng" dirty="0" smtClean="0"/>
              <a:t>Tercera ley: </a:t>
            </a:r>
            <a:r>
              <a:rPr lang="es-ES" sz="2800" dirty="0" smtClean="0"/>
              <a:t>Los genes que determinan cada carácter se heredan de forma independiente. </a:t>
            </a:r>
            <a:endParaRPr lang="es-ES" sz="2800" dirty="0"/>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931224" cy="779686"/>
          </a:xfrm>
          <a:solidFill>
            <a:schemeClr val="tx2">
              <a:lumMod val="60000"/>
              <a:lumOff val="40000"/>
            </a:schemeClr>
          </a:solidFill>
        </p:spPr>
        <p:txBody>
          <a:bodyPr>
            <a:normAutofit fontScale="90000"/>
          </a:bodyPr>
          <a:lstStyle/>
          <a:p>
            <a:pPr algn="ctr"/>
            <a:r>
              <a:rPr lang="es-ES" sz="4900" dirty="0" smtClean="0"/>
              <a:t>Enfermedades</a:t>
            </a:r>
            <a:r>
              <a:rPr lang="es-ES" sz="4400" dirty="0" smtClean="0"/>
              <a:t> genéticas</a:t>
            </a:r>
            <a:endParaRPr lang="es-ES" sz="4400" dirty="0"/>
          </a:p>
        </p:txBody>
      </p:sp>
      <p:sp>
        <p:nvSpPr>
          <p:cNvPr id="4" name="3 Marcador de texto"/>
          <p:cNvSpPr>
            <a:spLocks noGrp="1"/>
          </p:cNvSpPr>
          <p:nvPr>
            <p:ph type="body" sz="half" idx="2"/>
          </p:nvPr>
        </p:nvSpPr>
        <p:spPr>
          <a:xfrm>
            <a:off x="395536" y="1268760"/>
            <a:ext cx="8424936" cy="5328592"/>
          </a:xfrm>
          <a:solidFill>
            <a:srgbClr val="7030A0"/>
          </a:solidFill>
        </p:spPr>
        <p:txBody>
          <a:bodyPr>
            <a:noAutofit/>
          </a:bodyPr>
          <a:lstStyle/>
          <a:p>
            <a:r>
              <a:rPr lang="es-ES" sz="2800" dirty="0" smtClean="0"/>
              <a:t>Muchas de las enfermedades que conocemos ya se encuentro en los genes del individuo, que determinan la aparición de la enfermedad. </a:t>
            </a:r>
          </a:p>
          <a:p>
            <a:r>
              <a:rPr lang="es-ES" sz="2800" dirty="0" smtClean="0"/>
              <a:t>Hoy en día se conocen más de 5000 enfermedades genéticas. </a:t>
            </a:r>
          </a:p>
          <a:p>
            <a:r>
              <a:rPr lang="es-ES" sz="2800" dirty="0" smtClean="0"/>
              <a:t>Algunas se deben a anomalías cromosómicas en las que está alterado el número de cromosomas. Otras se deben a anomalías génicas en las que está alterado el número de genes. </a:t>
            </a:r>
          </a:p>
          <a:p>
            <a:r>
              <a:rPr lang="es-ES" sz="2800" dirty="0" smtClean="0"/>
              <a:t>A continuación veremos una imagen con los nombres de algunas de las enfermedades más conocidas. </a:t>
            </a:r>
            <a:endParaRPr lang="es-ES" sz="2800" dirty="0"/>
          </a:p>
        </p:txBody>
      </p:sp>
    </p:spTree>
  </p:cSld>
  <p:clrMapOvr>
    <a:masterClrMapping/>
  </p:clrMapOvr>
  <p:transition>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enfermedades.gif"/>
          <p:cNvPicPr>
            <a:picLocks noGrp="1" noChangeAspect="1"/>
          </p:cNvPicPr>
          <p:nvPr>
            <p:ph idx="1"/>
          </p:nvPr>
        </p:nvPicPr>
        <p:blipFill>
          <a:blip r:embed="rId3" cstate="print">
            <a:duotone>
              <a:prstClr val="black"/>
              <a:schemeClr val="accent3">
                <a:tint val="45000"/>
                <a:satMod val="400000"/>
              </a:schemeClr>
            </a:duotone>
          </a:blip>
          <a:stretch>
            <a:fillRect/>
          </a:stretch>
        </p:blipFill>
        <p:spPr>
          <a:xfrm>
            <a:off x="0" y="0"/>
            <a:ext cx="9144000" cy="6858000"/>
          </a:xfrm>
        </p:spPr>
      </p:pic>
    </p:spTree>
  </p:cSld>
  <p:clrMapOvr>
    <a:masterClrMapping/>
  </p:clrMapOvr>
  <p:transition>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363272" cy="632430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S" sz="7200" dirty="0" err="1" smtClean="0">
                <a:hlinkClick r:id="rId3" action="ppaction://hlinkfile"/>
              </a:rPr>
              <a:t>JMatch</a:t>
            </a:r>
            <a:r>
              <a:rPr lang="es-ES" sz="7200" dirty="0" smtClean="0">
                <a:hlinkClick r:id="rId3" action="ppaction://hlinkfile"/>
              </a:rPr>
              <a:t>(</a:t>
            </a:r>
            <a:r>
              <a:rPr lang="es-ES" sz="7200" dirty="0" err="1" smtClean="0">
                <a:hlinkClick r:id="rId3" action="ppaction://hlinkfile"/>
              </a:rPr>
              <a:t>Biology</a:t>
            </a:r>
            <a:r>
              <a:rPr lang="es-ES" sz="7200" dirty="0" smtClean="0">
                <a:hlinkClick r:id="rId3" action="ppaction://hlinkfile"/>
              </a:rPr>
              <a:t>).</a:t>
            </a:r>
            <a:r>
              <a:rPr lang="es-ES" sz="7200" dirty="0" err="1" smtClean="0">
                <a:hlinkClick r:id="rId3" action="ppaction://hlinkfile"/>
              </a:rPr>
              <a:t>htm</a:t>
            </a:r>
            <a:r>
              <a:rPr lang="es-ES" sz="5400" dirty="0" smtClean="0"/>
              <a:t/>
            </a:r>
            <a:br>
              <a:rPr lang="es-ES" sz="5400" dirty="0" smtClean="0"/>
            </a:br>
            <a:r>
              <a:rPr lang="es-ES" sz="5400" dirty="0" smtClean="0"/>
              <a:t/>
            </a:r>
            <a:br>
              <a:rPr lang="es-ES" sz="5400" dirty="0" smtClean="0"/>
            </a:br>
            <a:r>
              <a:rPr lang="es-ES" sz="5400" dirty="0" smtClean="0"/>
              <a:t/>
            </a:r>
            <a:br>
              <a:rPr lang="es-ES" sz="5400" dirty="0" smtClean="0"/>
            </a:br>
            <a:endParaRPr lang="es-ES" sz="5400" dirty="0"/>
          </a:p>
        </p:txBody>
      </p:sp>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6106690"/>
          </a:xfrm>
        </p:spPr>
        <p:style>
          <a:lnRef idx="1">
            <a:schemeClr val="accent5"/>
          </a:lnRef>
          <a:fillRef idx="2">
            <a:schemeClr val="accent5"/>
          </a:fillRef>
          <a:effectRef idx="1">
            <a:schemeClr val="accent5"/>
          </a:effectRef>
          <a:fontRef idx="minor">
            <a:schemeClr val="dk1"/>
          </a:fontRef>
        </p:style>
        <p:txBody>
          <a:bodyPr>
            <a:normAutofit/>
          </a:bodyPr>
          <a:lstStyle/>
          <a:p>
            <a:r>
              <a:rPr lang="es-ES" sz="6600" b="1" dirty="0" err="1" smtClean="0">
                <a:hlinkClick r:id="rId3" action="ppaction://hlinkfile"/>
              </a:rPr>
              <a:t>JClozee</a:t>
            </a:r>
            <a:r>
              <a:rPr lang="es-ES" sz="6600" b="1" dirty="0" smtClean="0">
                <a:hlinkClick r:id="rId3" action="ppaction://hlinkfile"/>
              </a:rPr>
              <a:t>(</a:t>
            </a:r>
            <a:r>
              <a:rPr lang="es-ES" sz="6600" b="1" dirty="0" err="1" smtClean="0">
                <a:hlinkClick r:id="rId3" action="ppaction://hlinkfile"/>
              </a:rPr>
              <a:t>Biology</a:t>
            </a:r>
            <a:r>
              <a:rPr lang="es-ES" sz="6600" b="1" dirty="0" smtClean="0">
                <a:hlinkClick r:id="rId3" action="ppaction://hlinkfile"/>
              </a:rPr>
              <a:t>).</a:t>
            </a:r>
            <a:r>
              <a:rPr lang="es-ES" sz="6600" b="1" dirty="0" err="1" smtClean="0">
                <a:hlinkClick r:id="rId3" action="ppaction://hlinkfile"/>
              </a:rPr>
              <a:t>htm</a:t>
            </a:r>
            <a:endParaRPr lang="es-ES" sz="6600" b="1" dirty="0"/>
          </a:p>
        </p:txBody>
      </p:sp>
    </p:spTree>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50706"/>
          </a:xfrm>
        </p:spPr>
        <p:style>
          <a:lnRef idx="1">
            <a:schemeClr val="accent6"/>
          </a:lnRef>
          <a:fillRef idx="2">
            <a:schemeClr val="accent6"/>
          </a:fillRef>
          <a:effectRef idx="1">
            <a:schemeClr val="accent6"/>
          </a:effectRef>
          <a:fontRef idx="minor">
            <a:schemeClr val="dk1"/>
          </a:fontRef>
        </p:style>
        <p:txBody>
          <a:bodyPr>
            <a:normAutofit/>
          </a:bodyPr>
          <a:lstStyle/>
          <a:p>
            <a:r>
              <a:rPr lang="es-ES" sz="9600" b="1" dirty="0" smtClean="0">
                <a:hlinkClick r:id="rId3" action="ppaction://hlinkfile"/>
              </a:rPr>
              <a:t>JQuiz.htm</a:t>
            </a:r>
            <a:endParaRPr lang="es-ES" sz="9600" b="1"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075240" cy="6324302"/>
          </a:xfrm>
        </p:spPr>
        <p:style>
          <a:lnRef idx="1">
            <a:schemeClr val="accent2"/>
          </a:lnRef>
          <a:fillRef idx="2">
            <a:schemeClr val="accent2"/>
          </a:fillRef>
          <a:effectRef idx="1">
            <a:schemeClr val="accent2"/>
          </a:effectRef>
          <a:fontRef idx="minor">
            <a:schemeClr val="dk1"/>
          </a:fontRef>
        </p:style>
        <p:txBody>
          <a:bodyPr/>
          <a:lstStyle/>
          <a:p>
            <a:pPr algn="ctr"/>
            <a:r>
              <a:rPr lang="es-ES" sz="7200" dirty="0" smtClean="0"/>
              <a:t>NOELIA MOLEDO QUEIRUGA </a:t>
            </a: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Tree>
  </p:cSld>
  <p:clrMapOvr>
    <a:masterClrMapping/>
  </p:clrMapOvr>
  <p:transition>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Subtítulo"/>
          <p:cNvSpPr>
            <a:spLocks noGrp="1"/>
          </p:cNvSpPr>
          <p:nvPr>
            <p:ph type="subTitle" idx="1"/>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endParaRPr lang="es-ES" dirty="0" smtClean="0">
              <a:solidFill>
                <a:schemeClr val="tx1"/>
              </a:solidFill>
            </a:endParaRPr>
          </a:p>
          <a:p>
            <a:r>
              <a:rPr lang="es-ES" sz="4800" b="1" i="1" u="sng" dirty="0" smtClean="0">
                <a:solidFill>
                  <a:schemeClr val="tx1"/>
                </a:solidFill>
              </a:rPr>
              <a:t>Contenido:</a:t>
            </a:r>
          </a:p>
          <a:p>
            <a:pPr>
              <a:buFontTx/>
              <a:buChar char="-"/>
            </a:pPr>
            <a:endPar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endParaRPr>
          </a:p>
          <a:p>
            <a:pPr>
              <a:buFontTx/>
              <a:buChar char="-"/>
            </a:pP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¿Qué es la genética?</a:t>
            </a:r>
          </a:p>
          <a:p>
            <a:pPr>
              <a:buFontTx/>
              <a:buChar char="-"/>
            </a:pP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 ¿De dónde proviene el término </a:t>
            </a:r>
            <a:r>
              <a:rPr lang="es-ES" sz="2400" b="1" dirty="0" err="1"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genétcia</a:t>
            </a: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a:t>
            </a:r>
          </a:p>
          <a:p>
            <a:pPr>
              <a:buFontTx/>
              <a:buChar char="-"/>
            </a:pP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 ¿Cuál es el principal objeto de estudio de la genética?</a:t>
            </a:r>
          </a:p>
          <a:p>
            <a:pPr>
              <a:buFontTx/>
              <a:buChar char="-"/>
            </a:pP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 Vocabulario importante sobre genética.</a:t>
            </a:r>
          </a:p>
          <a:p>
            <a:pPr>
              <a:buFontTx/>
              <a:buChar char="-"/>
            </a:pP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 ¿Qué es un gen? ¿Cuántos tipos hay?</a:t>
            </a:r>
          </a:p>
          <a:p>
            <a:pPr>
              <a:buFontTx/>
              <a:buChar char="-"/>
            </a:pP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 La unión de los gametos sucede al </a:t>
            </a:r>
            <a:r>
              <a:rPr lang="es-ES" sz="2400" b="1" dirty="0" err="1"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chou</a:t>
            </a: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a:t>
            </a:r>
          </a:p>
          <a:p>
            <a:pPr>
              <a:buFontTx/>
              <a:buChar char="-"/>
            </a:pP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 Descendencia entre individuos homocigóticos y heterocigóticos. </a:t>
            </a:r>
          </a:p>
          <a:p>
            <a:pPr>
              <a:buFontTx/>
              <a:buChar char="-"/>
            </a:pP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 </a:t>
            </a:r>
            <a:r>
              <a:rPr lang="es-ES" sz="2400" b="1" dirty="0" err="1"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Mendel</a:t>
            </a: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 sus experimentos.</a:t>
            </a:r>
          </a:p>
          <a:p>
            <a:pPr>
              <a:buFontTx/>
              <a:buChar char="-"/>
            </a:pPr>
            <a:r>
              <a:rPr lang="es-ES" sz="24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 Enfermedades genéticas.</a:t>
            </a:r>
          </a:p>
          <a:p>
            <a:pPr>
              <a:buFontTx/>
              <a:buChar char="-"/>
            </a:pPr>
            <a:endParaRPr lang="es-ES"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endParaRP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0" y="0"/>
            <a:ext cx="9144000" cy="6858000"/>
          </a:xfrm>
          <a:solidFill>
            <a:srgbClr val="FFFF00"/>
          </a:solidFill>
        </p:spPr>
        <p:txBody>
          <a:bodyPr>
            <a:noAutofit/>
          </a:bodyPr>
          <a:lstStyle/>
          <a:p>
            <a:r>
              <a:rPr lang="es-ES" sz="34400" dirty="0" smtClean="0">
                <a:solidFill>
                  <a:srgbClr val="7030A0"/>
                </a:solidFill>
              </a:rPr>
              <a:t>F</a:t>
            </a:r>
            <a:r>
              <a:rPr lang="es-ES" sz="16600" dirty="0" smtClean="0">
                <a:solidFill>
                  <a:srgbClr val="92D050"/>
                </a:solidFill>
              </a:rPr>
              <a:t>I</a:t>
            </a:r>
            <a:r>
              <a:rPr lang="es-ES" sz="16600" dirty="0" smtClean="0">
                <a:solidFill>
                  <a:srgbClr val="00B050"/>
                </a:solidFill>
              </a:rPr>
              <a:t>I</a:t>
            </a:r>
            <a:r>
              <a:rPr lang="es-ES" sz="16600" dirty="0" smtClean="0">
                <a:solidFill>
                  <a:srgbClr val="00B0F0"/>
                </a:solidFill>
              </a:rPr>
              <a:t>I</a:t>
            </a:r>
            <a:r>
              <a:rPr lang="es-ES" sz="16600" dirty="0" smtClean="0">
                <a:solidFill>
                  <a:srgbClr val="FF0000"/>
                </a:solidFill>
              </a:rPr>
              <a:t>N</a:t>
            </a:r>
            <a:endParaRPr lang="es-ES" sz="9600" dirty="0">
              <a:solidFill>
                <a:srgbClr val="FF0000"/>
              </a:solidFill>
            </a:endParaRPr>
          </a:p>
        </p:txBody>
      </p:sp>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style>
          <a:lnRef idx="1">
            <a:schemeClr val="accent5"/>
          </a:lnRef>
          <a:fillRef idx="3">
            <a:schemeClr val="accent5"/>
          </a:fillRef>
          <a:effectRef idx="2">
            <a:schemeClr val="accent5"/>
          </a:effectRef>
          <a:fontRef idx="minor">
            <a:schemeClr val="lt1"/>
          </a:fontRef>
        </p:style>
        <p:txBody>
          <a:bodyPr>
            <a:normAutofit/>
          </a:bodyPr>
          <a:lstStyle/>
          <a:p>
            <a:r>
              <a:rPr lang="es-ES" sz="34400" dirty="0" err="1" smtClean="0"/>
              <a:t>G</a:t>
            </a:r>
            <a:r>
              <a:rPr lang="es-ES" sz="13800" dirty="0" err="1" smtClean="0"/>
              <a:t>enetics</a:t>
            </a:r>
            <a:endParaRPr lang="es-ES" sz="13800" dirty="0"/>
          </a:p>
        </p:txBody>
      </p:sp>
    </p:spTree>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a:ln/>
        </p:spPr>
        <p:style>
          <a:lnRef idx="3">
            <a:schemeClr val="lt1"/>
          </a:lnRef>
          <a:fillRef idx="1">
            <a:schemeClr val="accent2"/>
          </a:fillRef>
          <a:effectRef idx="1">
            <a:schemeClr val="accent2"/>
          </a:effectRef>
          <a:fontRef idx="minor">
            <a:schemeClr val="lt1"/>
          </a:fontRef>
        </p:style>
        <p:txBody>
          <a:bodyPr>
            <a:normAutofit/>
          </a:bodyPr>
          <a:lstStyle/>
          <a:p>
            <a:r>
              <a:rPr lang="en-US" u="sng" dirty="0" smtClean="0"/>
              <a:t>Content</a:t>
            </a:r>
            <a:r>
              <a:rPr lang="en-US" u="sng" dirty="0" smtClean="0"/>
              <a:t>:</a:t>
            </a:r>
            <a:br>
              <a:rPr lang="en-US" u="sng" dirty="0" smtClean="0"/>
            </a:br>
            <a:r>
              <a:rPr lang="en-US" dirty="0" smtClean="0"/>
              <a:t/>
            </a:r>
            <a:br>
              <a:rPr lang="en-US" dirty="0" smtClean="0"/>
            </a:br>
            <a:r>
              <a:rPr lang="en-US" dirty="0" smtClean="0"/>
              <a:t>- </a:t>
            </a:r>
            <a:r>
              <a:rPr lang="en-US" sz="2800" dirty="0" smtClean="0"/>
              <a:t>What </a:t>
            </a:r>
            <a:r>
              <a:rPr lang="en-US" sz="2800" dirty="0" smtClean="0"/>
              <a:t>is genetics?</a:t>
            </a:r>
            <a:br>
              <a:rPr lang="en-US" sz="2800" dirty="0" smtClean="0"/>
            </a:br>
            <a:r>
              <a:rPr lang="en-US" sz="2800" dirty="0" smtClean="0"/>
              <a:t>  </a:t>
            </a:r>
            <a:r>
              <a:rPr lang="en-US" sz="2800" dirty="0" smtClean="0"/>
              <a:t>- Where </a:t>
            </a:r>
            <a:r>
              <a:rPr lang="en-US" sz="2800" dirty="0" smtClean="0"/>
              <a:t>does the term genetic?</a:t>
            </a:r>
            <a:br>
              <a:rPr lang="en-US" sz="2800" dirty="0" smtClean="0"/>
            </a:br>
            <a:r>
              <a:rPr lang="en-US" sz="2800" dirty="0" smtClean="0"/>
              <a:t> </a:t>
            </a:r>
            <a:r>
              <a:rPr lang="en-US" sz="2800" dirty="0" smtClean="0"/>
              <a:t>- </a:t>
            </a:r>
            <a:r>
              <a:rPr lang="en-US" sz="2800" dirty="0" smtClean="0"/>
              <a:t>What is the main object of study of genetics?</a:t>
            </a:r>
            <a:br>
              <a:rPr lang="en-US" sz="2800" dirty="0" smtClean="0"/>
            </a:br>
            <a:r>
              <a:rPr lang="en-US" sz="2800" dirty="0" smtClean="0"/>
              <a:t> </a:t>
            </a:r>
            <a:r>
              <a:rPr lang="en-US" sz="2800" dirty="0" smtClean="0"/>
              <a:t>- </a:t>
            </a:r>
            <a:r>
              <a:rPr lang="en-US" sz="2800" dirty="0" smtClean="0"/>
              <a:t>Important Vocabulary </a:t>
            </a:r>
            <a:r>
              <a:rPr lang="en-US" sz="2800" dirty="0" smtClean="0"/>
              <a:t>about genetics</a:t>
            </a:r>
            <a:r>
              <a:rPr lang="en-US" sz="2800" dirty="0" smtClean="0"/>
              <a:t>.</a:t>
            </a:r>
            <a:br>
              <a:rPr lang="en-US" sz="2800" dirty="0" smtClean="0"/>
            </a:br>
            <a:r>
              <a:rPr lang="en-US" sz="2800" dirty="0" smtClean="0"/>
              <a:t> </a:t>
            </a:r>
            <a:r>
              <a:rPr lang="en-US" sz="2800" dirty="0" smtClean="0"/>
              <a:t>- </a:t>
            </a:r>
            <a:r>
              <a:rPr lang="en-US" sz="2800" dirty="0" smtClean="0"/>
              <a:t>What is a gene? How many types are there?</a:t>
            </a:r>
            <a:br>
              <a:rPr lang="en-US" sz="2800" dirty="0" smtClean="0"/>
            </a:br>
            <a:r>
              <a:rPr lang="en-US" sz="2800" dirty="0" smtClean="0"/>
              <a:t>-</a:t>
            </a:r>
            <a:r>
              <a:rPr lang="en-US" sz="2800" dirty="0" smtClean="0"/>
              <a:t>  The union of gametes happens to </a:t>
            </a:r>
            <a:r>
              <a:rPr lang="en-US" sz="2800" dirty="0" smtClean="0"/>
              <a:t>“</a:t>
            </a:r>
            <a:r>
              <a:rPr lang="en-US" sz="2800" dirty="0" err="1" smtClean="0"/>
              <a:t>chou</a:t>
            </a:r>
            <a:r>
              <a:rPr lang="en-US" sz="2800" dirty="0" smtClean="0"/>
              <a:t>”.</a:t>
            </a:r>
            <a:r>
              <a:rPr lang="en-US" sz="2800" dirty="0" smtClean="0"/>
              <a:t/>
            </a:r>
            <a:br>
              <a:rPr lang="en-US" sz="2800" dirty="0" smtClean="0"/>
            </a:br>
            <a:r>
              <a:rPr lang="en-US" sz="2800" dirty="0" smtClean="0"/>
              <a:t>  </a:t>
            </a:r>
            <a:r>
              <a:rPr lang="en-US" sz="2800" dirty="0" smtClean="0"/>
              <a:t>-Progeny </a:t>
            </a:r>
            <a:r>
              <a:rPr lang="en-US" sz="2800" dirty="0" smtClean="0"/>
              <a:t>between homozygous and heterozygous individuals.</a:t>
            </a:r>
            <a:br>
              <a:rPr lang="en-US" sz="2800" dirty="0" smtClean="0"/>
            </a:br>
            <a:r>
              <a:rPr lang="en-US" sz="2800" dirty="0" smtClean="0"/>
              <a:t>-</a:t>
            </a:r>
            <a:r>
              <a:rPr lang="en-US" sz="2800" dirty="0" smtClean="0"/>
              <a:t>  </a:t>
            </a:r>
            <a:r>
              <a:rPr lang="en-US" sz="2800" dirty="0" smtClean="0"/>
              <a:t>Mendel and his </a:t>
            </a:r>
            <a:r>
              <a:rPr lang="en-US" sz="2800" dirty="0" smtClean="0"/>
              <a:t>experiments.</a:t>
            </a:r>
            <a:br>
              <a:rPr lang="en-US" sz="2800" dirty="0" smtClean="0"/>
            </a:br>
            <a:r>
              <a:rPr lang="en-US" sz="2800" dirty="0" smtClean="0"/>
              <a:t>-</a:t>
            </a:r>
            <a:r>
              <a:rPr lang="en-US" sz="2800" dirty="0" smtClean="0"/>
              <a:t>  Genetic diseases.</a:t>
            </a:r>
            <a:r>
              <a:rPr lang="en-US" dirty="0" smtClean="0"/>
              <a:t/>
            </a:r>
            <a:br>
              <a:rPr lang="en-US" dirty="0" smtClean="0"/>
            </a:br>
            <a:endParaRPr lang="es-ES" dirty="0"/>
          </a:p>
        </p:txBody>
      </p:sp>
    </p:spTree>
  </p:cSld>
  <p:clrMapOvr>
    <a:masterClrMapping/>
  </p:clrMapOvr>
  <p:transition>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188640"/>
            <a:ext cx="8219256" cy="1008112"/>
          </a:xfrm>
          <a:solidFill>
            <a:schemeClr val="accent6">
              <a:lumMod val="50000"/>
            </a:schemeClr>
          </a:solidFill>
        </p:spPr>
        <p:txBody>
          <a:bodyPr>
            <a:normAutofit/>
          </a:bodyPr>
          <a:lstStyle/>
          <a:p>
            <a:pPr algn="ctr"/>
            <a:r>
              <a:rPr lang="es-ES" sz="6000" dirty="0" err="1" smtClean="0"/>
              <a:t>What</a:t>
            </a:r>
            <a:r>
              <a:rPr lang="es-ES" sz="6000" dirty="0" smtClean="0"/>
              <a:t> </a:t>
            </a:r>
            <a:r>
              <a:rPr lang="es-ES" sz="6000" dirty="0" err="1" smtClean="0"/>
              <a:t>is</a:t>
            </a:r>
            <a:r>
              <a:rPr lang="es-ES" sz="6000" dirty="0" smtClean="0"/>
              <a:t> </a:t>
            </a:r>
            <a:r>
              <a:rPr lang="es-ES" sz="6000" dirty="0" err="1" smtClean="0"/>
              <a:t>genetics</a:t>
            </a:r>
            <a:r>
              <a:rPr lang="es-ES" sz="6000" dirty="0" smtClean="0"/>
              <a:t>?</a:t>
            </a:r>
            <a:endParaRPr lang="es-ES" sz="6000" dirty="0"/>
          </a:p>
        </p:txBody>
      </p:sp>
      <p:sp>
        <p:nvSpPr>
          <p:cNvPr id="5" name="4 Marcador de texto"/>
          <p:cNvSpPr>
            <a:spLocks noGrp="1"/>
          </p:cNvSpPr>
          <p:nvPr>
            <p:ph type="body" sz="half" idx="2"/>
          </p:nvPr>
        </p:nvSpPr>
        <p:spPr>
          <a:xfrm>
            <a:off x="467544" y="1412776"/>
            <a:ext cx="3456384" cy="5112568"/>
          </a:xfrm>
          <a:solidFill>
            <a:schemeClr val="accent6">
              <a:lumMod val="75000"/>
            </a:schemeClr>
          </a:solidFill>
        </p:spPr>
        <p:txBody>
          <a:bodyPr>
            <a:normAutofit/>
          </a:bodyPr>
          <a:lstStyle/>
          <a:p>
            <a:r>
              <a:rPr lang="en-US" sz="3600" dirty="0" smtClean="0"/>
              <a:t>Genetics is the field of biology that seeks to understand biological inheritance that is passed from generation to generation.</a:t>
            </a:r>
          </a:p>
          <a:p>
            <a:endParaRPr lang="es-ES" dirty="0"/>
          </a:p>
        </p:txBody>
      </p:sp>
      <p:pic>
        <p:nvPicPr>
          <p:cNvPr id="6" name="6 Marcador de contenido" descr="genetica.jpg"/>
          <p:cNvPicPr>
            <a:picLocks noGrp="1" noChangeAspect="1"/>
          </p:cNvPicPr>
          <p:nvPr>
            <p:ph idx="1"/>
          </p:nvPr>
        </p:nvPicPr>
        <p:blipFill>
          <a:blip r:embed="rId3" cstate="print"/>
          <a:stretch>
            <a:fillRect/>
          </a:stretch>
        </p:blipFill>
        <p:spPr>
          <a:xfrm>
            <a:off x="4355976" y="1988840"/>
            <a:ext cx="4537091" cy="3707595"/>
          </a:xfrm>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91264" cy="995710"/>
          </a:xfrm>
          <a:solidFill>
            <a:schemeClr val="accent3">
              <a:lumMod val="75000"/>
            </a:schemeClr>
          </a:solidFill>
        </p:spPr>
        <p:txBody>
          <a:bodyPr>
            <a:noAutofit/>
          </a:bodyPr>
          <a:lstStyle/>
          <a:p>
            <a:pPr algn="ctr"/>
            <a:r>
              <a:rPr lang="en-US" sz="4800" dirty="0" smtClean="0"/>
              <a:t>Where does the term genetic?</a:t>
            </a:r>
            <a:endParaRPr lang="es-ES" sz="4800" dirty="0"/>
          </a:p>
        </p:txBody>
      </p:sp>
      <p:sp>
        <p:nvSpPr>
          <p:cNvPr id="4" name="3 Marcador de texto"/>
          <p:cNvSpPr>
            <a:spLocks noGrp="1"/>
          </p:cNvSpPr>
          <p:nvPr>
            <p:ph type="body" sz="half" idx="2"/>
          </p:nvPr>
        </p:nvSpPr>
        <p:spPr>
          <a:xfrm>
            <a:off x="179512" y="1268760"/>
            <a:ext cx="3754760" cy="5234260"/>
          </a:xfrm>
          <a:solidFill>
            <a:schemeClr val="accent2">
              <a:lumMod val="60000"/>
              <a:lumOff val="40000"/>
            </a:schemeClr>
          </a:solidFill>
        </p:spPr>
        <p:txBody>
          <a:bodyPr>
            <a:noAutofit/>
          </a:bodyPr>
          <a:lstStyle/>
          <a:p>
            <a:r>
              <a:rPr lang="en-US" sz="4400" dirty="0" smtClean="0"/>
              <a:t>The word </a:t>
            </a:r>
            <a:r>
              <a:rPr lang="en-US" sz="4400" dirty="0" smtClean="0"/>
              <a:t>genetic comes </a:t>
            </a:r>
            <a:r>
              <a:rPr lang="en-US" sz="4400" dirty="0" smtClean="0"/>
              <a:t>from the word </a:t>
            </a:r>
            <a:r>
              <a:rPr lang="en-US" sz="4400" dirty="0" err="1" smtClean="0"/>
              <a:t>γένος</a:t>
            </a:r>
            <a:r>
              <a:rPr lang="en-US" sz="4400" dirty="0" smtClean="0"/>
              <a:t> </a:t>
            </a:r>
            <a:r>
              <a:rPr lang="en-US" sz="4400" dirty="0" smtClean="0"/>
              <a:t>(gene) which in Greek means "</a:t>
            </a:r>
            <a:r>
              <a:rPr lang="en-US" sz="4400" dirty="0" smtClean="0"/>
              <a:t>offspring”. </a:t>
            </a:r>
            <a:endParaRPr lang="es-ES" sz="4400" dirty="0"/>
          </a:p>
        </p:txBody>
      </p:sp>
      <p:pic>
        <p:nvPicPr>
          <p:cNvPr id="5" name="5 Marcador de contenido" descr="genoma humano jaja.jpg"/>
          <p:cNvPicPr>
            <a:picLocks noGrp="1" noChangeAspect="1"/>
          </p:cNvPicPr>
          <p:nvPr>
            <p:ph idx="1"/>
          </p:nvPr>
        </p:nvPicPr>
        <p:blipFill>
          <a:blip r:embed="rId3" cstate="print"/>
          <a:stretch>
            <a:fillRect/>
          </a:stretch>
        </p:blipFill>
        <p:spPr>
          <a:xfrm>
            <a:off x="4211960" y="1412776"/>
            <a:ext cx="4539605" cy="5140877"/>
          </a:xfrm>
        </p:spPr>
      </p:pic>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712968" cy="1184350"/>
          </a:xfrm>
          <a:solidFill>
            <a:srgbClr val="00B0F0"/>
          </a:solidFill>
        </p:spPr>
        <p:txBody>
          <a:bodyPr>
            <a:noAutofit/>
          </a:bodyPr>
          <a:lstStyle/>
          <a:p>
            <a:pPr algn="ctr"/>
            <a:r>
              <a:rPr lang="en-US" sz="3600" dirty="0" smtClean="0"/>
              <a:t>What is the main object of study of genetics?</a:t>
            </a:r>
            <a:endParaRPr lang="es-ES" sz="3600" dirty="0"/>
          </a:p>
        </p:txBody>
      </p:sp>
      <p:sp>
        <p:nvSpPr>
          <p:cNvPr id="4" name="3 Marcador de texto"/>
          <p:cNvSpPr>
            <a:spLocks noGrp="1"/>
          </p:cNvSpPr>
          <p:nvPr>
            <p:ph type="body" sz="half" idx="2"/>
          </p:nvPr>
        </p:nvSpPr>
        <p:spPr>
          <a:xfrm>
            <a:off x="4283968" y="1340768"/>
            <a:ext cx="4536504" cy="5256584"/>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pPr algn="ctr"/>
            <a:r>
              <a:rPr lang="en-US" sz="2800" b="1" dirty="0" smtClean="0"/>
              <a:t>The main purpose of the study of </a:t>
            </a:r>
            <a:r>
              <a:rPr lang="en-US" sz="2800" b="1" dirty="0" smtClean="0"/>
              <a:t>genetics are genes, formed </a:t>
            </a:r>
            <a:r>
              <a:rPr lang="en-US" sz="2800" b="1" dirty="0" smtClean="0"/>
              <a:t>by segments of DNA (double helix) and RNA (single helix), after </a:t>
            </a:r>
            <a:r>
              <a:rPr lang="en-US" sz="2800" b="1" dirty="0" err="1" smtClean="0"/>
              <a:t>transcripicion</a:t>
            </a:r>
            <a:r>
              <a:rPr lang="en-US" sz="2800" b="1" dirty="0" smtClean="0"/>
              <a:t> of </a:t>
            </a:r>
            <a:r>
              <a:rPr lang="en-US" sz="2800" b="1" dirty="0" err="1" smtClean="0"/>
              <a:t>ARNmensajero</a:t>
            </a:r>
            <a:r>
              <a:rPr lang="en-US" sz="2800" b="1" dirty="0" smtClean="0"/>
              <a:t>, </a:t>
            </a:r>
            <a:r>
              <a:rPr lang="en-US" sz="2800" b="1" dirty="0" err="1" smtClean="0"/>
              <a:t>ARNribosómico</a:t>
            </a:r>
            <a:r>
              <a:rPr lang="en-US" sz="2800" b="1" dirty="0" smtClean="0"/>
              <a:t> and </a:t>
            </a:r>
            <a:r>
              <a:rPr lang="en-US" sz="2800" b="1" dirty="0" err="1" smtClean="0"/>
              <a:t>ARNtransferencia</a:t>
            </a:r>
            <a:r>
              <a:rPr lang="en-US" sz="2800" b="1" dirty="0" smtClean="0"/>
              <a:t>, which are synthesized from DNA.</a:t>
            </a:r>
            <a:br>
              <a:rPr lang="en-US" sz="2800" b="1" dirty="0" smtClean="0"/>
            </a:br>
            <a:r>
              <a:rPr lang="en-US" sz="2800" b="1" dirty="0" smtClean="0"/>
              <a:t>DNA controls the structure and functioning of every cell, and has the ability to create exact copies of itself, in a process called replication, in which DNA is replicated.</a:t>
            </a:r>
          </a:p>
          <a:p>
            <a:endParaRPr lang="es-ES" dirty="0"/>
          </a:p>
        </p:txBody>
      </p:sp>
      <p:pic>
        <p:nvPicPr>
          <p:cNvPr id="5" name="6 Marcador de contenido" descr="gengen.jpg"/>
          <p:cNvPicPr>
            <a:picLocks noGrp="1" noChangeAspect="1"/>
          </p:cNvPicPr>
          <p:nvPr>
            <p:ph idx="1"/>
          </p:nvPr>
        </p:nvPicPr>
        <p:blipFill>
          <a:blip r:embed="rId3" cstate="print"/>
          <a:stretch>
            <a:fillRect/>
          </a:stretch>
        </p:blipFill>
        <p:spPr>
          <a:xfrm>
            <a:off x="323528" y="1556792"/>
            <a:ext cx="3600400" cy="4806720"/>
          </a:xfrm>
        </p:spPr>
      </p:pic>
    </p:spTree>
  </p:cSld>
  <p:clrMapOvr>
    <a:masterClrMapping/>
  </p:clrMapOvr>
  <p:transition>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51520" y="188640"/>
            <a:ext cx="8496944" cy="1362075"/>
          </a:xfrm>
          <a:solidFill>
            <a:srgbClr val="FFC000"/>
          </a:solidFill>
        </p:spPr>
        <p:txBody>
          <a:bodyPr/>
          <a:lstStyle/>
          <a:p>
            <a:pPr algn="ctr"/>
            <a:r>
              <a:rPr lang="en-US" dirty="0" smtClean="0"/>
              <a:t>Important Vocabulary about genetics.</a:t>
            </a:r>
            <a:endParaRPr lang="es-ES" dirty="0"/>
          </a:p>
        </p:txBody>
      </p:sp>
      <p:sp>
        <p:nvSpPr>
          <p:cNvPr id="6" name="5 Marcador de texto"/>
          <p:cNvSpPr>
            <a:spLocks noGrp="1"/>
          </p:cNvSpPr>
          <p:nvPr>
            <p:ph type="body" idx="1"/>
          </p:nvPr>
        </p:nvSpPr>
        <p:spPr>
          <a:xfrm>
            <a:off x="251520" y="1628800"/>
            <a:ext cx="8712968" cy="5031407"/>
          </a:xfrm>
          <a:solidFill>
            <a:srgbClr val="FFFF00"/>
          </a:solidFill>
        </p:spPr>
        <p:txBody>
          <a:bodyPr>
            <a:normAutofit/>
          </a:bodyPr>
          <a:lstStyle/>
          <a:p>
            <a:pPr algn="ctr"/>
            <a:r>
              <a:rPr lang="en-US" sz="2800" b="1" dirty="0" smtClean="0">
                <a:solidFill>
                  <a:schemeClr val="tx1"/>
                </a:solidFill>
              </a:rPr>
              <a:t>- </a:t>
            </a:r>
            <a:r>
              <a:rPr lang="en-US" sz="2800" b="1" u="sng" dirty="0" smtClean="0">
                <a:solidFill>
                  <a:schemeClr val="tx1"/>
                </a:solidFill>
              </a:rPr>
              <a:t>Genotype: </a:t>
            </a:r>
            <a:r>
              <a:rPr lang="en-US" sz="2800" b="1" dirty="0" smtClean="0">
                <a:solidFill>
                  <a:schemeClr val="tx1"/>
                </a:solidFill>
              </a:rPr>
              <a:t>Set of genes </a:t>
            </a:r>
            <a:r>
              <a:rPr lang="en-US" sz="2800" b="1" dirty="0" smtClean="0">
                <a:solidFill>
                  <a:schemeClr val="tx1"/>
                </a:solidFill>
              </a:rPr>
              <a:t>that have an </a:t>
            </a:r>
            <a:r>
              <a:rPr lang="en-US" sz="2800" b="1" dirty="0" smtClean="0">
                <a:solidFill>
                  <a:schemeClr val="tx1"/>
                </a:solidFill>
              </a:rPr>
              <a:t>individual.</a:t>
            </a:r>
            <a:br>
              <a:rPr lang="en-US" sz="2800" b="1" dirty="0" smtClean="0">
                <a:solidFill>
                  <a:schemeClr val="tx1"/>
                </a:solidFill>
              </a:rPr>
            </a:br>
            <a:r>
              <a:rPr lang="en-US" sz="2800" b="1" dirty="0" smtClean="0">
                <a:solidFill>
                  <a:schemeClr val="tx1"/>
                </a:solidFill>
              </a:rPr>
              <a:t>- </a:t>
            </a:r>
            <a:r>
              <a:rPr lang="en-US" sz="2800" b="1" u="sng" dirty="0" smtClean="0">
                <a:solidFill>
                  <a:schemeClr val="tx1"/>
                </a:solidFill>
              </a:rPr>
              <a:t>Phenotype</a:t>
            </a:r>
            <a:r>
              <a:rPr lang="en-US" sz="2800" b="1" u="sng" dirty="0" smtClean="0">
                <a:solidFill>
                  <a:schemeClr val="tx1"/>
                </a:solidFill>
              </a:rPr>
              <a:t>: </a:t>
            </a:r>
            <a:r>
              <a:rPr lang="en-US" sz="2800" b="1" dirty="0" smtClean="0">
                <a:solidFill>
                  <a:schemeClr val="tx1"/>
                </a:solidFill>
              </a:rPr>
              <a:t>External characteristics of a genetic trait. The phenotype of an individual depends </a:t>
            </a:r>
            <a:r>
              <a:rPr lang="en-US" sz="2800" b="1" dirty="0" smtClean="0">
                <a:solidFill>
                  <a:schemeClr val="tx1"/>
                </a:solidFill>
              </a:rPr>
              <a:t>principally </a:t>
            </a:r>
            <a:r>
              <a:rPr lang="en-US" sz="2800" b="1" dirty="0" smtClean="0">
                <a:solidFill>
                  <a:schemeClr val="tx1"/>
                </a:solidFill>
              </a:rPr>
              <a:t>on </a:t>
            </a:r>
            <a:r>
              <a:rPr lang="en-US" sz="2800" b="1" dirty="0" smtClean="0">
                <a:solidFill>
                  <a:schemeClr val="tx1"/>
                </a:solidFill>
              </a:rPr>
              <a:t>genotype, “genes have cells”.</a:t>
            </a: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 </a:t>
            </a:r>
            <a:r>
              <a:rPr lang="en-US" sz="2800" b="1" u="sng" dirty="0" smtClean="0">
                <a:solidFill>
                  <a:schemeClr val="tx1"/>
                </a:solidFill>
              </a:rPr>
              <a:t>Homozygous: </a:t>
            </a:r>
            <a:r>
              <a:rPr lang="en-US" sz="2800" b="1" dirty="0" smtClean="0">
                <a:solidFill>
                  <a:schemeClr val="tx1"/>
                </a:solidFill>
              </a:rPr>
              <a:t>It is said that the gene is homozygous or pure when it has two identical alleles (AA or </a:t>
            </a:r>
            <a:r>
              <a:rPr lang="en-US" sz="2800" b="1" dirty="0" err="1" smtClean="0">
                <a:solidFill>
                  <a:schemeClr val="tx1"/>
                </a:solidFill>
              </a:rPr>
              <a:t>aa</a:t>
            </a:r>
            <a:r>
              <a:rPr lang="en-US" sz="2800" b="1" dirty="0" smtClean="0">
                <a:solidFill>
                  <a:schemeClr val="tx1"/>
                </a:solidFill>
              </a:rPr>
              <a:t>).</a:t>
            </a:r>
            <a:br>
              <a:rPr lang="en-US" sz="2800" b="1" dirty="0" smtClean="0">
                <a:solidFill>
                  <a:schemeClr val="tx1"/>
                </a:solidFill>
              </a:rPr>
            </a:br>
            <a:r>
              <a:rPr lang="en-US" sz="2800" b="1" dirty="0" smtClean="0">
                <a:solidFill>
                  <a:schemeClr val="tx1"/>
                </a:solidFill>
              </a:rPr>
              <a:t>- </a:t>
            </a:r>
            <a:r>
              <a:rPr lang="en-US" sz="2800" b="1" u="sng" dirty="0" smtClean="0">
                <a:solidFill>
                  <a:schemeClr val="tx1"/>
                </a:solidFill>
              </a:rPr>
              <a:t>Heterozygous</a:t>
            </a:r>
            <a:r>
              <a:rPr lang="en-US" sz="2800" b="1" u="sng" dirty="0" smtClean="0">
                <a:solidFill>
                  <a:schemeClr val="tx1"/>
                </a:solidFill>
              </a:rPr>
              <a:t>: </a:t>
            </a:r>
            <a:r>
              <a:rPr lang="en-US" sz="2800" b="1" dirty="0" smtClean="0">
                <a:solidFill>
                  <a:schemeClr val="tx1"/>
                </a:solidFill>
              </a:rPr>
              <a:t>It is said that the gene is heterozygous or hybrid when you have two different alleles (</a:t>
            </a:r>
            <a:r>
              <a:rPr lang="en-US" sz="2800" b="1" dirty="0" err="1" smtClean="0">
                <a:solidFill>
                  <a:schemeClr val="tx1"/>
                </a:solidFill>
              </a:rPr>
              <a:t>Aa</a:t>
            </a:r>
            <a:r>
              <a:rPr lang="en-US" sz="2800" b="1" dirty="0" smtClean="0">
                <a:solidFill>
                  <a:schemeClr val="tx1"/>
                </a:solidFill>
              </a:rPr>
              <a:t>).</a:t>
            </a:r>
            <a:br>
              <a:rPr lang="en-US" sz="2800" b="1" dirty="0" smtClean="0">
                <a:solidFill>
                  <a:schemeClr val="tx1"/>
                </a:solidFill>
              </a:rPr>
            </a:br>
            <a:r>
              <a:rPr lang="en-US" sz="2800" b="1" dirty="0" smtClean="0">
                <a:solidFill>
                  <a:schemeClr val="tx1"/>
                </a:solidFill>
              </a:rPr>
              <a:t>  </a:t>
            </a:r>
            <a:r>
              <a:rPr lang="en-US" sz="2800" b="1" dirty="0" smtClean="0">
                <a:solidFill>
                  <a:schemeClr val="tx1"/>
                </a:solidFill>
              </a:rPr>
              <a:t>- </a:t>
            </a:r>
            <a:r>
              <a:rPr lang="en-US" sz="2800" b="1" u="sng" dirty="0" smtClean="0">
                <a:solidFill>
                  <a:schemeClr val="tx1"/>
                </a:solidFill>
              </a:rPr>
              <a:t>Gene</a:t>
            </a:r>
            <a:r>
              <a:rPr lang="en-US" sz="2800" b="1" u="sng" dirty="0" smtClean="0">
                <a:solidFill>
                  <a:schemeClr val="tx1"/>
                </a:solidFill>
              </a:rPr>
              <a:t>: </a:t>
            </a:r>
            <a:r>
              <a:rPr lang="en-US" sz="2800" b="1" dirty="0" smtClean="0">
                <a:solidFill>
                  <a:schemeClr val="tx1"/>
                </a:solidFill>
              </a:rPr>
              <a:t>DNA fragment containing core information to create a protein.</a:t>
            </a:r>
          </a:p>
          <a:p>
            <a:endParaRPr lang="es-ES" dirty="0"/>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0"/>
            <a:ext cx="8712968" cy="1268760"/>
          </a:xfrm>
          <a:solidFill>
            <a:schemeClr val="tx2">
              <a:lumMod val="60000"/>
              <a:lumOff val="40000"/>
            </a:schemeClr>
          </a:solidFill>
        </p:spPr>
        <p:txBody>
          <a:bodyPr>
            <a:noAutofit/>
          </a:bodyPr>
          <a:lstStyle/>
          <a:p>
            <a:pPr algn="ctr"/>
            <a:r>
              <a:rPr lang="en-US" sz="4000" dirty="0" smtClean="0"/>
              <a:t>What is a gene? How many types are there?</a:t>
            </a:r>
            <a:endParaRPr lang="es-ES" sz="4000" dirty="0"/>
          </a:p>
        </p:txBody>
      </p:sp>
      <p:sp>
        <p:nvSpPr>
          <p:cNvPr id="6" name="5 Marcador de texto"/>
          <p:cNvSpPr>
            <a:spLocks noGrp="1"/>
          </p:cNvSpPr>
          <p:nvPr>
            <p:ph type="body" sz="half" idx="2"/>
          </p:nvPr>
        </p:nvSpPr>
        <p:spPr>
          <a:xfrm>
            <a:off x="323528" y="1340768"/>
            <a:ext cx="3744416" cy="5256584"/>
          </a:xfrm>
          <a:solidFill>
            <a:schemeClr val="accent1">
              <a:lumMod val="75000"/>
            </a:schemeClr>
          </a:solidFill>
        </p:spPr>
        <p:txBody>
          <a:bodyPr>
            <a:normAutofit fontScale="40000" lnSpcReduction="20000"/>
          </a:bodyPr>
          <a:lstStyle/>
          <a:p>
            <a:pPr algn="ctr"/>
            <a:r>
              <a:rPr lang="en-US" sz="5500" b="1" dirty="0" smtClean="0"/>
              <a:t>A gene is a fragment of DNA that determines a certain character and tells the body how to produce a specific protein.</a:t>
            </a:r>
            <a:br>
              <a:rPr lang="en-US" sz="5500" b="1" dirty="0" smtClean="0"/>
            </a:br>
            <a:r>
              <a:rPr lang="en-US" sz="5500" b="1" dirty="0" smtClean="0"/>
              <a:t>There are approximately 30000 genes in the human body.</a:t>
            </a:r>
            <a:br>
              <a:rPr lang="en-US" sz="5500" b="1" dirty="0" smtClean="0"/>
            </a:br>
            <a:r>
              <a:rPr lang="en-US" sz="5500" b="1" dirty="0" smtClean="0"/>
              <a:t>There are three types of genes:</a:t>
            </a:r>
            <a:br>
              <a:rPr lang="en-US" sz="5500" b="1" dirty="0" smtClean="0"/>
            </a:br>
            <a:r>
              <a:rPr lang="en-US" sz="5500" b="1" dirty="0" smtClean="0"/>
              <a:t>Dominant gene: is symbolized with capital letters.</a:t>
            </a:r>
            <a:br>
              <a:rPr lang="en-US" sz="5500" b="1" dirty="0" smtClean="0"/>
            </a:br>
            <a:r>
              <a:rPr lang="en-US" sz="5500" b="1" dirty="0" smtClean="0"/>
              <a:t>  Recessive gene, is under control of the dominant allele.</a:t>
            </a:r>
            <a:br>
              <a:rPr lang="en-US" sz="5500" b="1" dirty="0" smtClean="0"/>
            </a:br>
            <a:r>
              <a:rPr lang="en-US" sz="5500" b="1" dirty="0" err="1" smtClean="0"/>
              <a:t>Codominant</a:t>
            </a:r>
            <a:r>
              <a:rPr lang="en-US" sz="5500" b="1" dirty="0" smtClean="0"/>
              <a:t> gene: None of the dominant alleles. Both are written with capital letter and a superscript to differentiate.</a:t>
            </a:r>
          </a:p>
          <a:p>
            <a:endParaRPr lang="es-ES" dirty="0"/>
          </a:p>
        </p:txBody>
      </p:sp>
      <p:pic>
        <p:nvPicPr>
          <p:cNvPr id="7" name="4 Marcador de contenido" descr="genes.jpg"/>
          <p:cNvPicPr>
            <a:picLocks noGrp="1" noChangeAspect="1"/>
          </p:cNvPicPr>
          <p:nvPr>
            <p:ph idx="1"/>
          </p:nvPr>
        </p:nvPicPr>
        <p:blipFill>
          <a:blip r:embed="rId3" cstate="print"/>
          <a:stretch>
            <a:fillRect/>
          </a:stretch>
        </p:blipFill>
        <p:spPr>
          <a:xfrm>
            <a:off x="4355976" y="1556792"/>
            <a:ext cx="4604593" cy="4896544"/>
          </a:xfrm>
        </p:spPr>
      </p:pic>
    </p:spTree>
  </p:cSld>
  <p:clrMapOvr>
    <a:masterClrMapping/>
  </p:clrMapOvr>
  <p:transition>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51520" y="188640"/>
            <a:ext cx="8640960" cy="1362075"/>
          </a:xfrm>
          <a:solidFill>
            <a:schemeClr val="accent6">
              <a:lumMod val="60000"/>
              <a:lumOff val="40000"/>
            </a:schemeClr>
          </a:solidFill>
        </p:spPr>
        <p:txBody>
          <a:bodyPr/>
          <a:lstStyle/>
          <a:p>
            <a:pPr algn="ctr"/>
            <a:r>
              <a:rPr lang="en-US" dirty="0" smtClean="0"/>
              <a:t>The union of gametes happens to “</a:t>
            </a:r>
            <a:r>
              <a:rPr lang="en-US" dirty="0" err="1" smtClean="0"/>
              <a:t>chou</a:t>
            </a:r>
            <a:r>
              <a:rPr lang="en-US" dirty="0" smtClean="0"/>
              <a:t>”.</a:t>
            </a:r>
            <a:endParaRPr lang="es-ES" dirty="0"/>
          </a:p>
        </p:txBody>
      </p:sp>
      <p:sp>
        <p:nvSpPr>
          <p:cNvPr id="6" name="5 Marcador de texto"/>
          <p:cNvSpPr>
            <a:spLocks noGrp="1"/>
          </p:cNvSpPr>
          <p:nvPr>
            <p:ph type="body" idx="1"/>
          </p:nvPr>
        </p:nvSpPr>
        <p:spPr>
          <a:xfrm>
            <a:off x="395536" y="1700808"/>
            <a:ext cx="8496944" cy="5157192"/>
          </a:xfrm>
          <a:solidFill>
            <a:schemeClr val="accent2">
              <a:lumMod val="75000"/>
            </a:schemeClr>
          </a:solidFill>
        </p:spPr>
        <p:txBody>
          <a:bodyPr>
            <a:normAutofit fontScale="77500" lnSpcReduction="20000"/>
          </a:bodyPr>
          <a:lstStyle/>
          <a:p>
            <a:r>
              <a:rPr lang="en-US" sz="4100" b="1" dirty="0" smtClean="0">
                <a:solidFill>
                  <a:schemeClr val="tx1"/>
                </a:solidFill>
              </a:rPr>
              <a:t>Male </a:t>
            </a:r>
            <a:r>
              <a:rPr lang="en-US" sz="4100" b="1" dirty="0" smtClean="0">
                <a:solidFill>
                  <a:schemeClr val="tx1"/>
                </a:solidFill>
              </a:rPr>
              <a:t>with genotype Mm and female with </a:t>
            </a:r>
            <a:r>
              <a:rPr lang="en-US" sz="4100" b="1" dirty="0" smtClean="0">
                <a:solidFill>
                  <a:schemeClr val="tx1"/>
                </a:solidFill>
              </a:rPr>
              <a:t>genotype </a:t>
            </a:r>
            <a:r>
              <a:rPr lang="en-US" sz="4100" b="1" dirty="0" smtClean="0">
                <a:solidFill>
                  <a:schemeClr val="tx1"/>
                </a:solidFill>
              </a:rPr>
              <a:t>mm</a:t>
            </a:r>
            <a:r>
              <a:rPr lang="en-US" sz="4100" b="1" dirty="0" smtClean="0">
                <a:solidFill>
                  <a:schemeClr val="tx1"/>
                </a:solidFill>
              </a:rPr>
              <a:t>.</a:t>
            </a:r>
            <a:br>
              <a:rPr lang="en-US" sz="4100" b="1" dirty="0" smtClean="0">
                <a:solidFill>
                  <a:schemeClr val="tx1"/>
                </a:solidFill>
              </a:rPr>
            </a:br>
            <a:r>
              <a:rPr lang="en-US" sz="4100" b="1" dirty="0" smtClean="0">
                <a:solidFill>
                  <a:schemeClr val="tx1"/>
                </a:solidFill>
              </a:rPr>
              <a:t>In this case, the woman's </a:t>
            </a:r>
            <a:r>
              <a:rPr lang="en-US" sz="4100" b="1" dirty="0" smtClean="0">
                <a:solidFill>
                  <a:schemeClr val="tx1"/>
                </a:solidFill>
              </a:rPr>
              <a:t>ovules </a:t>
            </a:r>
            <a:r>
              <a:rPr lang="en-US" sz="4100" b="1" dirty="0" smtClean="0">
                <a:solidFill>
                  <a:schemeClr val="tx1"/>
                </a:solidFill>
              </a:rPr>
              <a:t>occur only genotype m, in contrast, produce half man and half </a:t>
            </a:r>
            <a:r>
              <a:rPr lang="en-US" sz="4100" b="1" dirty="0" smtClean="0">
                <a:solidFill>
                  <a:schemeClr val="tx1"/>
                </a:solidFill>
              </a:rPr>
              <a:t>Mm</a:t>
            </a:r>
            <a:r>
              <a:rPr lang="en-US" sz="4100" b="1" dirty="0" smtClean="0">
                <a:solidFill>
                  <a:schemeClr val="tx1"/>
                </a:solidFill>
              </a:rPr>
              <a:t>. Both the two types of sperm have the same chance to reach the egg and fertilize it. So happens to </a:t>
            </a:r>
            <a:r>
              <a:rPr lang="en-US" sz="4100" b="1" dirty="0" smtClean="0">
                <a:solidFill>
                  <a:schemeClr val="tx1"/>
                </a:solidFill>
              </a:rPr>
              <a:t>“</a:t>
            </a:r>
            <a:r>
              <a:rPr lang="en-US" sz="4100" b="1" dirty="0" err="1" smtClean="0">
                <a:solidFill>
                  <a:schemeClr val="tx1"/>
                </a:solidFill>
              </a:rPr>
              <a:t>chou</a:t>
            </a:r>
            <a:r>
              <a:rPr lang="en-US" sz="4100" b="1" dirty="0" smtClean="0">
                <a:solidFill>
                  <a:schemeClr val="tx1"/>
                </a:solidFill>
              </a:rPr>
              <a:t>”, </a:t>
            </a:r>
            <a:r>
              <a:rPr lang="en-US" sz="4100" b="1" dirty="0" smtClean="0">
                <a:solidFill>
                  <a:schemeClr val="tx1"/>
                </a:solidFill>
              </a:rPr>
              <a:t>because if the sperm fertilizes the </a:t>
            </a:r>
            <a:r>
              <a:rPr lang="en-US" sz="4100" b="1" dirty="0" smtClean="0">
                <a:solidFill>
                  <a:schemeClr val="tx1"/>
                </a:solidFill>
              </a:rPr>
              <a:t>ovule Mm, </a:t>
            </a:r>
            <a:r>
              <a:rPr lang="en-US" sz="4100" b="1" dirty="0" smtClean="0">
                <a:solidFill>
                  <a:schemeClr val="tx1"/>
                </a:solidFill>
              </a:rPr>
              <a:t>the zygote will genotype Mm (normal). But if the sperm fertilizes the </a:t>
            </a:r>
            <a:r>
              <a:rPr lang="en-US" sz="4100" b="1" dirty="0" smtClean="0">
                <a:solidFill>
                  <a:schemeClr val="tx1"/>
                </a:solidFill>
              </a:rPr>
              <a:t>ovule, </a:t>
            </a:r>
            <a:r>
              <a:rPr lang="en-US" sz="4100" b="1" dirty="0" smtClean="0">
                <a:solidFill>
                  <a:schemeClr val="tx1"/>
                </a:solidFill>
              </a:rPr>
              <a:t>the zygote will genotype mm (albino). Always have a 50% chance that the child is normally pigmented or albino.</a:t>
            </a:r>
          </a:p>
          <a:p>
            <a:endParaRPr lang="es-ES" dirty="0"/>
          </a:p>
        </p:txBody>
      </p:sp>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435280" cy="779686"/>
          </a:xfrm>
          <a:solidFill>
            <a:schemeClr val="accent5">
              <a:lumMod val="40000"/>
              <a:lumOff val="60000"/>
            </a:schemeClr>
          </a:solidFill>
        </p:spPr>
        <p:txBody>
          <a:bodyPr>
            <a:normAutofit/>
          </a:bodyPr>
          <a:lstStyle/>
          <a:p>
            <a:r>
              <a:rPr lang="en-US" sz="3600" dirty="0" smtClean="0"/>
              <a:t>Progeny between </a:t>
            </a:r>
            <a:r>
              <a:rPr lang="en-US" sz="3600" dirty="0" smtClean="0"/>
              <a:t>homozygous individuals.</a:t>
            </a:r>
            <a:endParaRPr lang="es-ES" sz="3600" dirty="0"/>
          </a:p>
        </p:txBody>
      </p:sp>
      <p:sp>
        <p:nvSpPr>
          <p:cNvPr id="6" name="5 Marcador de texto"/>
          <p:cNvSpPr>
            <a:spLocks noGrp="1"/>
          </p:cNvSpPr>
          <p:nvPr>
            <p:ph type="body" sz="half" idx="2"/>
          </p:nvPr>
        </p:nvSpPr>
        <p:spPr>
          <a:xfrm>
            <a:off x="323528" y="1268760"/>
            <a:ext cx="3240360" cy="5328592"/>
          </a:xfrm>
          <a:solidFill>
            <a:schemeClr val="accent3">
              <a:lumMod val="60000"/>
              <a:lumOff val="40000"/>
            </a:schemeClr>
          </a:solidFill>
        </p:spPr>
        <p:txBody>
          <a:bodyPr>
            <a:normAutofit lnSpcReduction="10000"/>
          </a:bodyPr>
          <a:lstStyle/>
          <a:p>
            <a:r>
              <a:rPr lang="en-US" sz="2400" b="1" dirty="0" smtClean="0"/>
              <a:t>The offspring from homozygous individuals is called first filial generation (F1).</a:t>
            </a:r>
            <a:br>
              <a:rPr lang="en-US" sz="2400" b="1" dirty="0" smtClean="0"/>
            </a:br>
            <a:r>
              <a:rPr lang="en-US" sz="2400" b="1" dirty="0" smtClean="0"/>
              <a:t>Example: Offspring of a dominant homozygous MM (</a:t>
            </a:r>
            <a:r>
              <a:rPr lang="en-US" sz="2400" b="1" dirty="0" err="1" smtClean="0"/>
              <a:t>pig.normal</a:t>
            </a:r>
            <a:r>
              <a:rPr lang="en-US" sz="2400" b="1" dirty="0" smtClean="0"/>
              <a:t>) and a homozygous recessive mm (albino), there is a 100% chance that the children are heterozygous Mm (</a:t>
            </a:r>
            <a:r>
              <a:rPr lang="en-US" sz="2400" b="1" dirty="0" err="1" smtClean="0"/>
              <a:t>pig.normal</a:t>
            </a:r>
            <a:r>
              <a:rPr lang="en-US" sz="2400" b="1" dirty="0" smtClean="0"/>
              <a:t> because it dominates the capital M, as the father).</a:t>
            </a:r>
          </a:p>
          <a:p>
            <a:endParaRPr lang="es-ES" dirty="0"/>
          </a:p>
        </p:txBody>
      </p:sp>
      <p:pic>
        <p:nvPicPr>
          <p:cNvPr id="7" name="6 Marcador de contenido" descr="perro igual.jpg"/>
          <p:cNvPicPr>
            <a:picLocks noGrp="1" noChangeAspect="1"/>
          </p:cNvPicPr>
          <p:nvPr>
            <p:ph idx="1"/>
          </p:nvPr>
        </p:nvPicPr>
        <p:blipFill>
          <a:blip r:embed="rId3" cstate="print"/>
          <a:stretch>
            <a:fillRect/>
          </a:stretch>
        </p:blipFill>
        <p:spPr>
          <a:xfrm>
            <a:off x="3635896" y="1196752"/>
            <a:ext cx="5335785" cy="5256583"/>
          </a:xfrm>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147248" cy="116205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es-ES" sz="5400" dirty="0" smtClean="0"/>
              <a:t>¿Qué es la genética?</a:t>
            </a:r>
            <a:endParaRPr lang="es-ES" sz="5400" dirty="0"/>
          </a:p>
        </p:txBody>
      </p:sp>
      <p:pic>
        <p:nvPicPr>
          <p:cNvPr id="7" name="6 Marcador de contenido" descr="genetica.jpg"/>
          <p:cNvPicPr>
            <a:picLocks noGrp="1" noChangeAspect="1"/>
          </p:cNvPicPr>
          <p:nvPr>
            <p:ph idx="1"/>
          </p:nvPr>
        </p:nvPicPr>
        <p:blipFill>
          <a:blip r:embed="rId3" cstate="print"/>
          <a:stretch>
            <a:fillRect/>
          </a:stretch>
        </p:blipFill>
        <p:spPr>
          <a:xfrm>
            <a:off x="3923928" y="2132856"/>
            <a:ext cx="4584700" cy="3746500"/>
          </a:xfrm>
        </p:spPr>
      </p:pic>
      <p:sp>
        <p:nvSpPr>
          <p:cNvPr id="6" name="5 Marcador de texto"/>
          <p:cNvSpPr>
            <a:spLocks noGrp="1"/>
          </p:cNvSpPr>
          <p:nvPr>
            <p:ph type="body" sz="half" idx="2"/>
          </p:nvPr>
        </p:nvSpPr>
        <p:spPr>
          <a:xfrm>
            <a:off x="467544" y="1916832"/>
            <a:ext cx="3008313" cy="4691063"/>
          </a:xfrm>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r>
              <a:rPr lang="es-ES" sz="4000" b="1" dirty="0" smtClean="0"/>
              <a:t>La genética es el campo de la biología que intenta comprender la herencia biológica que se transmite de generación en generación.</a:t>
            </a:r>
          </a:p>
          <a:p>
            <a:endParaRPr lang="es-ES"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579296" cy="814412"/>
          </a:xfrm>
          <a:solidFill>
            <a:srgbClr val="00B050"/>
          </a:solidFill>
        </p:spPr>
        <p:txBody>
          <a:bodyPr>
            <a:noAutofit/>
          </a:bodyPr>
          <a:lstStyle/>
          <a:p>
            <a:pPr algn="ctr"/>
            <a:r>
              <a:rPr lang="en-US" sz="3600" dirty="0" smtClean="0"/>
              <a:t>Progeny </a:t>
            </a:r>
            <a:r>
              <a:rPr lang="en-US" sz="3600" dirty="0" smtClean="0"/>
              <a:t>between heterozygous individuals</a:t>
            </a:r>
            <a:endParaRPr lang="es-ES" sz="3600" dirty="0"/>
          </a:p>
        </p:txBody>
      </p:sp>
      <p:sp>
        <p:nvSpPr>
          <p:cNvPr id="4" name="3 Marcador de texto"/>
          <p:cNvSpPr>
            <a:spLocks noGrp="1"/>
          </p:cNvSpPr>
          <p:nvPr>
            <p:ph type="body" sz="half" idx="2"/>
          </p:nvPr>
        </p:nvSpPr>
        <p:spPr>
          <a:xfrm>
            <a:off x="5508104" y="1196752"/>
            <a:ext cx="3296345" cy="5400600"/>
          </a:xfrm>
          <a:solidFill>
            <a:srgbClr val="92D050"/>
          </a:solidFill>
        </p:spPr>
        <p:txBody>
          <a:bodyPr>
            <a:normAutofit fontScale="85000" lnSpcReduction="10000"/>
          </a:bodyPr>
          <a:lstStyle/>
          <a:p>
            <a:endParaRPr lang="en-US" dirty="0" smtClean="0"/>
          </a:p>
          <a:p>
            <a:pPr algn="ctr"/>
            <a:r>
              <a:rPr lang="en-US" sz="3200" b="1" dirty="0" smtClean="0"/>
              <a:t>The offspring from individuals heterozygous (Mm) is called the second filial generation (F2). It shows the three possible genotypes: MM, Mm, mm. There will be a 75% chance that the children go normal and 25% of albinos </a:t>
            </a:r>
            <a:r>
              <a:rPr lang="en-US" sz="3200" b="1" dirty="0" smtClean="0"/>
              <a:t>go.</a:t>
            </a:r>
            <a:endParaRPr lang="es-ES" sz="3200" b="1" dirty="0"/>
          </a:p>
        </p:txBody>
      </p:sp>
      <p:pic>
        <p:nvPicPr>
          <p:cNvPr id="5" name="4 Marcador de contenido" descr="heterocigoticossss.jpg"/>
          <p:cNvPicPr>
            <a:picLocks noGrp="1" noChangeAspect="1"/>
          </p:cNvPicPr>
          <p:nvPr>
            <p:ph idx="1"/>
          </p:nvPr>
        </p:nvPicPr>
        <p:blipFill>
          <a:blip r:embed="rId3" cstate="print"/>
          <a:stretch>
            <a:fillRect/>
          </a:stretch>
        </p:blipFill>
        <p:spPr>
          <a:xfrm>
            <a:off x="251520" y="1268760"/>
            <a:ext cx="5070513" cy="5328730"/>
          </a:xfr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3754760" cy="901402"/>
          </a:xfrm>
          <a:solidFill>
            <a:srgbClr val="7030A0"/>
          </a:solidFill>
        </p:spPr>
        <p:txBody>
          <a:bodyPr>
            <a:normAutofit fontScale="90000"/>
          </a:bodyPr>
          <a:lstStyle/>
          <a:p>
            <a:pPr algn="ctr"/>
            <a:r>
              <a:rPr lang="es-ES" sz="5400" dirty="0" smtClean="0"/>
              <a:t>MENDEL </a:t>
            </a:r>
            <a:endParaRPr lang="es-ES" sz="5400" dirty="0"/>
          </a:p>
        </p:txBody>
      </p:sp>
      <p:sp>
        <p:nvSpPr>
          <p:cNvPr id="4" name="3 Marcador de texto"/>
          <p:cNvSpPr>
            <a:spLocks noGrp="1"/>
          </p:cNvSpPr>
          <p:nvPr>
            <p:ph type="body" sz="half" idx="2"/>
          </p:nvPr>
        </p:nvSpPr>
        <p:spPr>
          <a:xfrm>
            <a:off x="323528" y="1556792"/>
            <a:ext cx="3816424" cy="4968552"/>
          </a:xfrm>
          <a:solidFill>
            <a:schemeClr val="bg2">
              <a:lumMod val="50000"/>
            </a:schemeClr>
          </a:solidFill>
        </p:spPr>
        <p:txBody>
          <a:bodyPr>
            <a:normAutofit fontScale="92500" lnSpcReduction="20000"/>
          </a:bodyPr>
          <a:lstStyle/>
          <a:p>
            <a:pPr algn="ctr"/>
            <a:r>
              <a:rPr lang="en-US" sz="3200" b="1" dirty="0" smtClean="0"/>
              <a:t>He was born in 1922 in </a:t>
            </a:r>
            <a:r>
              <a:rPr lang="en-US" sz="3200" b="1" dirty="0" err="1" smtClean="0"/>
              <a:t>Heizendorf</a:t>
            </a:r>
            <a:r>
              <a:rPr lang="en-US" sz="3200" b="1" dirty="0" smtClean="0"/>
              <a:t>, Austria. Son of Catholic peasants. He shared his father's condition to the cultivation of fruit trees. After studying at the University of Vienna alternated his studies in theology with the Natural Sciences.</a:t>
            </a:r>
          </a:p>
          <a:p>
            <a:endParaRPr lang="es-ES" dirty="0"/>
          </a:p>
        </p:txBody>
      </p:sp>
      <p:pic>
        <p:nvPicPr>
          <p:cNvPr id="6" name="4 Marcador de contenido" descr="mendeeeel.jpg"/>
          <p:cNvPicPr>
            <a:picLocks noGrp="1" noChangeAspect="1"/>
          </p:cNvPicPr>
          <p:nvPr>
            <p:ph idx="1"/>
          </p:nvPr>
        </p:nvPicPr>
        <p:blipFill>
          <a:blip r:embed="rId3" cstate="print"/>
          <a:stretch>
            <a:fillRect/>
          </a:stretch>
        </p:blipFill>
        <p:spPr>
          <a:xfrm>
            <a:off x="4427984" y="260648"/>
            <a:ext cx="4388519" cy="6192688"/>
          </a:xfrm>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496944" cy="958428"/>
          </a:xfrm>
          <a:solidFill>
            <a:srgbClr val="FFFF00"/>
          </a:solidFill>
        </p:spPr>
        <p:txBody>
          <a:bodyPr>
            <a:normAutofit/>
          </a:bodyPr>
          <a:lstStyle/>
          <a:p>
            <a:pPr algn="ctr"/>
            <a:r>
              <a:rPr lang="es-ES" sz="5400" dirty="0" err="1" smtClean="0"/>
              <a:t>The</a:t>
            </a:r>
            <a:r>
              <a:rPr lang="es-ES" sz="5400" dirty="0" smtClean="0"/>
              <a:t> </a:t>
            </a:r>
            <a:r>
              <a:rPr lang="es-ES" sz="5400" dirty="0" err="1" smtClean="0"/>
              <a:t>work</a:t>
            </a:r>
            <a:r>
              <a:rPr lang="es-ES" sz="5400" dirty="0" smtClean="0"/>
              <a:t> of </a:t>
            </a:r>
            <a:r>
              <a:rPr lang="es-ES" sz="5400" dirty="0" err="1" smtClean="0"/>
              <a:t>Mendel</a:t>
            </a:r>
            <a:r>
              <a:rPr lang="es-ES" sz="5400" dirty="0" smtClean="0"/>
              <a:t> </a:t>
            </a:r>
            <a:endParaRPr lang="es-ES" sz="5400" dirty="0"/>
          </a:p>
        </p:txBody>
      </p:sp>
      <p:sp>
        <p:nvSpPr>
          <p:cNvPr id="4" name="3 Marcador de texto"/>
          <p:cNvSpPr>
            <a:spLocks noGrp="1"/>
          </p:cNvSpPr>
          <p:nvPr>
            <p:ph type="body" sz="half" idx="2"/>
          </p:nvPr>
        </p:nvSpPr>
        <p:spPr>
          <a:xfrm>
            <a:off x="251520" y="1268760"/>
            <a:ext cx="4968552" cy="5328592"/>
          </a:xfrm>
          <a:solidFill>
            <a:srgbClr val="FFC000"/>
          </a:solidFill>
        </p:spPr>
        <p:txBody>
          <a:bodyPr>
            <a:normAutofit fontScale="92500"/>
          </a:bodyPr>
          <a:lstStyle/>
          <a:p>
            <a:pPr algn="ctr"/>
            <a:r>
              <a:rPr lang="en-US" sz="2400" b="1" dirty="0" smtClean="0"/>
              <a:t>For many years, Mendel noted certain characteristics of pea plants and studied their behavior in subsequent crosses. Their work, published under the title Experiments on plant hybrids in 1865, were not welcomed by the scientific community. He died in 1884 without knowing the importance of their work. Shortly after his death and then say a few last words: "Do not be long until the world recognizes the results of my experiments," three scientists rediscovered the importance of the work of Mendel and the new discipline called genetics.</a:t>
            </a:r>
          </a:p>
          <a:p>
            <a:endParaRPr lang="es-ES" dirty="0"/>
          </a:p>
        </p:txBody>
      </p:sp>
      <p:pic>
        <p:nvPicPr>
          <p:cNvPr id="5" name="4 Marcador de contenido" descr="hibridos plantas.jpg"/>
          <p:cNvPicPr>
            <a:picLocks noGrp="1" noChangeAspect="1"/>
          </p:cNvPicPr>
          <p:nvPr>
            <p:ph idx="1"/>
          </p:nvPr>
        </p:nvPicPr>
        <p:blipFill>
          <a:blip r:embed="rId3" cstate="print"/>
          <a:stretch>
            <a:fillRect/>
          </a:stretch>
        </p:blipFill>
        <p:spPr>
          <a:xfrm>
            <a:off x="5652120" y="1700808"/>
            <a:ext cx="2983526" cy="3983161"/>
          </a:xfrm>
        </p:spPr>
      </p:pic>
    </p:spTree>
  </p:cSld>
  <p:clrMapOvr>
    <a:masterClrMapping/>
  </p:clrMapOvr>
  <p:transition>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51520" y="188641"/>
            <a:ext cx="8640960" cy="1080120"/>
          </a:xfrm>
        </p:spPr>
        <p:style>
          <a:lnRef idx="1">
            <a:schemeClr val="dk1"/>
          </a:lnRef>
          <a:fillRef idx="2">
            <a:schemeClr val="dk1"/>
          </a:fillRef>
          <a:effectRef idx="1">
            <a:schemeClr val="dk1"/>
          </a:effectRef>
          <a:fontRef idx="minor">
            <a:schemeClr val="dk1"/>
          </a:fontRef>
        </p:style>
        <p:txBody>
          <a:bodyPr>
            <a:normAutofit/>
          </a:bodyPr>
          <a:lstStyle/>
          <a:p>
            <a:pPr algn="ctr"/>
            <a:r>
              <a:rPr lang="es-ES" sz="5400" dirty="0" smtClean="0"/>
              <a:t>LAWS OF MENDEL</a:t>
            </a:r>
            <a:endParaRPr lang="es-ES" sz="5400" dirty="0"/>
          </a:p>
        </p:txBody>
      </p:sp>
      <p:sp>
        <p:nvSpPr>
          <p:cNvPr id="6" name="5 Marcador de texto"/>
          <p:cNvSpPr>
            <a:spLocks noGrp="1"/>
          </p:cNvSpPr>
          <p:nvPr>
            <p:ph type="body" idx="1"/>
          </p:nvPr>
        </p:nvSpPr>
        <p:spPr>
          <a:xfrm>
            <a:off x="179512" y="1412776"/>
            <a:ext cx="8712968" cy="5184575"/>
          </a:xfrm>
        </p:spPr>
        <p:style>
          <a:lnRef idx="1">
            <a:schemeClr val="accent4"/>
          </a:lnRef>
          <a:fillRef idx="3">
            <a:schemeClr val="accent4"/>
          </a:fillRef>
          <a:effectRef idx="2">
            <a:schemeClr val="accent4"/>
          </a:effectRef>
          <a:fontRef idx="minor">
            <a:schemeClr val="lt1"/>
          </a:fontRef>
        </p:style>
        <p:txBody>
          <a:bodyPr>
            <a:normAutofit/>
          </a:bodyPr>
          <a:lstStyle/>
          <a:p>
            <a:r>
              <a:rPr lang="en-US" sz="3200" b="1" dirty="0" smtClean="0">
                <a:solidFill>
                  <a:schemeClr val="tx1"/>
                </a:solidFill>
              </a:rPr>
              <a:t>First law: When crossing purebred individuals that differ in one character, all individuals of the offspring are identical to that character.</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Second law: The genes that determine a character separate during gamete formation and reconvene during fertilization.</a:t>
            </a:r>
            <a:br>
              <a:rPr lang="en-US" sz="3200" b="1" dirty="0" smtClean="0">
                <a:solidFill>
                  <a:schemeClr val="tx1"/>
                </a:solidFill>
              </a:rPr>
            </a:b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Third Law: The genes that determine each character are inherited independently.</a:t>
            </a:r>
          </a:p>
          <a:p>
            <a:endParaRPr lang="es-ES" dirty="0"/>
          </a:p>
        </p:txBody>
      </p:sp>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424936" cy="891480"/>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s-ES" sz="5400" dirty="0" smtClean="0"/>
              <a:t>GENETICS DISEASES</a:t>
            </a:r>
            <a:endParaRPr lang="es-ES" sz="5400" dirty="0"/>
          </a:p>
        </p:txBody>
      </p:sp>
      <p:sp>
        <p:nvSpPr>
          <p:cNvPr id="3" name="2 Marcador de texto"/>
          <p:cNvSpPr>
            <a:spLocks noGrp="1"/>
          </p:cNvSpPr>
          <p:nvPr>
            <p:ph type="body" idx="1"/>
          </p:nvPr>
        </p:nvSpPr>
        <p:spPr>
          <a:xfrm>
            <a:off x="251520" y="1268760"/>
            <a:ext cx="8712968" cy="558924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US" sz="3200" b="1" dirty="0" smtClean="0">
                <a:solidFill>
                  <a:schemeClr val="tx1"/>
                </a:solidFill>
              </a:rPr>
              <a:t>Many of the diseases we know already in the individual's genes that determine the onset of the disease.</a:t>
            </a:r>
            <a:br>
              <a:rPr lang="en-US" sz="3200" b="1" dirty="0" smtClean="0">
                <a:solidFill>
                  <a:schemeClr val="tx1"/>
                </a:solidFill>
              </a:rPr>
            </a:br>
            <a:r>
              <a:rPr lang="en-US" sz="3200" b="1" dirty="0" smtClean="0">
                <a:solidFill>
                  <a:schemeClr val="tx1"/>
                </a:solidFill>
              </a:rPr>
              <a:t>Today more than 5000 known genetic diseases.</a:t>
            </a:r>
            <a:br>
              <a:rPr lang="en-US" sz="3200" b="1" dirty="0" smtClean="0">
                <a:solidFill>
                  <a:schemeClr val="tx1"/>
                </a:solidFill>
              </a:rPr>
            </a:br>
            <a:r>
              <a:rPr lang="en-US" sz="3200" b="1" dirty="0" smtClean="0">
                <a:solidFill>
                  <a:schemeClr val="tx1"/>
                </a:solidFill>
              </a:rPr>
              <a:t>Some are due to chromosomal abnormalities in which it altered the number of chromosomes. Others are due to genetic abnormalities in which it altered the number of genes.</a:t>
            </a:r>
            <a:br>
              <a:rPr lang="en-US" sz="3200" b="1" dirty="0" smtClean="0">
                <a:solidFill>
                  <a:schemeClr val="tx1"/>
                </a:solidFill>
              </a:rPr>
            </a:br>
            <a:r>
              <a:rPr lang="en-US" sz="3200" b="1" dirty="0" smtClean="0">
                <a:solidFill>
                  <a:schemeClr val="tx1"/>
                </a:solidFill>
              </a:rPr>
              <a:t>Then we will see a picture with the names of some of the best known </a:t>
            </a:r>
            <a:r>
              <a:rPr lang="en-US" sz="3200" b="1" dirty="0" smtClean="0">
                <a:solidFill>
                  <a:schemeClr val="tx1"/>
                </a:solidFill>
              </a:rPr>
              <a:t>diseases.</a:t>
            </a:r>
          </a:p>
          <a:p>
            <a:endParaRPr lang="es-ES" sz="3200" b="1" dirty="0">
              <a:solidFill>
                <a:schemeClr val="tx1"/>
              </a:solidFill>
            </a:endParaRPr>
          </a:p>
        </p:txBody>
      </p:sp>
    </p:spTree>
  </p:cSld>
  <p:clrMapOvr>
    <a:masterClrMapping/>
  </p:clrMapOvr>
  <p:transition>
    <p:spli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Marcador de contenido" descr="enfermedades.gif"/>
          <p:cNvPicPr>
            <a:picLocks noGrp="1" noChangeAspect="1"/>
          </p:cNvPicPr>
          <p:nvPr>
            <p:ph idx="1"/>
          </p:nvPr>
        </p:nvPicPr>
        <p:blipFill>
          <a:blip r:embed="rId3" cstate="print">
            <a:duotone>
              <a:prstClr val="black"/>
              <a:schemeClr val="accent3">
                <a:tint val="45000"/>
                <a:satMod val="400000"/>
              </a:schemeClr>
            </a:duotone>
          </a:blip>
          <a:stretch>
            <a:fillRect/>
          </a:stretch>
        </p:blipFill>
        <p:spPr>
          <a:xfrm>
            <a:off x="1" y="0"/>
            <a:ext cx="9144000" cy="6858000"/>
          </a:xfr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0" y="0"/>
            <a:ext cx="9144000" cy="6858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6600" b="1" dirty="0" err="1" smtClean="0">
                <a:hlinkClick r:id="rId3" action="ppaction://hlinkfile"/>
              </a:rPr>
              <a:t>JMatch</a:t>
            </a:r>
            <a:r>
              <a:rPr lang="es-ES" sz="6600" b="1" dirty="0" smtClean="0">
                <a:hlinkClick r:id="rId3" action="ppaction://hlinkfile"/>
              </a:rPr>
              <a:t>(</a:t>
            </a:r>
            <a:r>
              <a:rPr lang="es-ES" sz="6600" b="1" dirty="0" err="1" smtClean="0">
                <a:hlinkClick r:id="rId3" action="ppaction://hlinkfile"/>
              </a:rPr>
              <a:t>Biology</a:t>
            </a:r>
            <a:r>
              <a:rPr lang="es-ES" sz="6600" b="1" dirty="0" smtClean="0">
                <a:hlinkClick r:id="rId3" action="ppaction://hlinkfile"/>
              </a:rPr>
              <a:t>).</a:t>
            </a:r>
            <a:r>
              <a:rPr lang="es-ES" sz="6600" b="1" dirty="0" err="1" smtClean="0">
                <a:hlinkClick r:id="rId3" action="ppaction://hlinkfile"/>
              </a:rPr>
              <a:t>htm</a:t>
            </a:r>
            <a:endParaRPr lang="es-ES" sz="6600" b="1" dirty="0"/>
          </a:p>
        </p:txBody>
      </p:sp>
    </p:spTree>
  </p:cSld>
  <p:clrMapOvr>
    <a:masterClrMapping/>
  </p:clrMapOvr>
  <p:transition>
    <p:cover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style>
          <a:lnRef idx="3">
            <a:schemeClr val="lt1"/>
          </a:lnRef>
          <a:fillRef idx="1">
            <a:schemeClr val="accent4"/>
          </a:fillRef>
          <a:effectRef idx="1">
            <a:schemeClr val="accent4"/>
          </a:effectRef>
          <a:fontRef idx="minor">
            <a:schemeClr val="lt1"/>
          </a:fontRef>
        </p:style>
        <p:txBody>
          <a:bodyPr>
            <a:normAutofit/>
          </a:bodyPr>
          <a:lstStyle/>
          <a:p>
            <a:r>
              <a:rPr lang="es-ES" sz="7200" b="1" dirty="0" err="1" smtClean="0">
                <a:hlinkClick r:id="rId3" action="ppaction://hlinkfile"/>
              </a:rPr>
              <a:t>JClozee</a:t>
            </a:r>
            <a:r>
              <a:rPr lang="es-ES" sz="7200" b="1" dirty="0" smtClean="0">
                <a:hlinkClick r:id="rId3" action="ppaction://hlinkfile"/>
              </a:rPr>
              <a:t>(</a:t>
            </a:r>
            <a:r>
              <a:rPr lang="es-ES" sz="7200" b="1" dirty="0" err="1" smtClean="0">
                <a:hlinkClick r:id="rId3" action="ppaction://hlinkfile"/>
              </a:rPr>
              <a:t>Biology</a:t>
            </a:r>
            <a:r>
              <a:rPr lang="es-ES" sz="7200" b="1" dirty="0" smtClean="0">
                <a:hlinkClick r:id="rId3" action="ppaction://hlinkfile"/>
              </a:rPr>
              <a:t>).</a:t>
            </a:r>
            <a:r>
              <a:rPr lang="es-ES" sz="7200" b="1" dirty="0" err="1" smtClean="0">
                <a:hlinkClick r:id="rId3" action="ppaction://hlinkfile"/>
              </a:rPr>
              <a:t>htm</a:t>
            </a:r>
            <a:endParaRPr lang="es-ES" sz="7200" b="1" dirty="0"/>
          </a:p>
        </p:txBody>
      </p:sp>
    </p:spTree>
  </p:cSld>
  <p:clrMapOvr>
    <a:masterClrMapping/>
  </p:clrMapOvr>
  <p:transition>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S" sz="11500" b="1" dirty="0" smtClean="0">
                <a:hlinkClick r:id="rId3" action="ppaction://hlinkfile"/>
              </a:rPr>
              <a:t>JQuiz.htm</a:t>
            </a:r>
            <a:endParaRPr lang="es-ES" sz="11500" b="1" dirty="0"/>
          </a:p>
        </p:txBody>
      </p:sp>
    </p:spTree>
  </p:cSld>
  <p:clrMapOvr>
    <a:masterClrMapping/>
  </p:clrMapOvr>
  <p:transition>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a:bodyPr>
          <a:lstStyle/>
          <a:p>
            <a:r>
              <a:rPr lang="es-ES" sz="9600" dirty="0" smtClean="0"/>
              <a:t>Noelia </a:t>
            </a:r>
            <a:r>
              <a:rPr lang="es-ES" sz="9600" dirty="0" err="1" smtClean="0"/>
              <a:t>Moledo</a:t>
            </a:r>
            <a:r>
              <a:rPr lang="es-ES" sz="9600" dirty="0" smtClean="0"/>
              <a:t> </a:t>
            </a:r>
            <a:r>
              <a:rPr lang="es-ES" sz="9600" dirty="0" err="1" smtClean="0"/>
              <a:t>Queiruga</a:t>
            </a:r>
            <a:r>
              <a:rPr lang="es-ES" sz="9600" dirty="0" smtClean="0"/>
              <a:t> </a:t>
            </a:r>
            <a:endParaRPr lang="es-ES" sz="9600" dirty="0"/>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363272" cy="1296144"/>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s-ES" sz="4400" dirty="0" smtClean="0"/>
              <a:t>¿De dónde proviene el término genética?</a:t>
            </a:r>
            <a:endParaRPr lang="es-ES" sz="4400" dirty="0"/>
          </a:p>
        </p:txBody>
      </p:sp>
      <p:sp>
        <p:nvSpPr>
          <p:cNvPr id="4" name="3 Marcador de texto"/>
          <p:cNvSpPr>
            <a:spLocks noGrp="1"/>
          </p:cNvSpPr>
          <p:nvPr>
            <p:ph type="body" sz="half" idx="2"/>
          </p:nvPr>
        </p:nvSpPr>
        <p:spPr>
          <a:xfrm>
            <a:off x="251520" y="1772816"/>
            <a:ext cx="4032448" cy="4824535"/>
          </a:xfrm>
        </p:spPr>
        <p:style>
          <a:lnRef idx="1">
            <a:schemeClr val="accent2"/>
          </a:lnRef>
          <a:fillRef idx="2">
            <a:schemeClr val="accent2"/>
          </a:fillRef>
          <a:effectRef idx="1">
            <a:schemeClr val="accent2"/>
          </a:effectRef>
          <a:fontRef idx="minor">
            <a:schemeClr val="dk1"/>
          </a:fontRef>
        </p:style>
        <p:txBody>
          <a:bodyPr>
            <a:normAutofit/>
          </a:bodyPr>
          <a:lstStyle/>
          <a:p>
            <a:endParaRPr lang="es-ES" sz="3800" b="1" dirty="0" smtClean="0"/>
          </a:p>
          <a:p>
            <a:r>
              <a:rPr lang="es-ES" sz="3800" b="1" dirty="0" smtClean="0"/>
              <a:t>La palabra genética proviene de la palabra </a:t>
            </a:r>
            <a:r>
              <a:rPr lang="es-ES" sz="3800" b="1" dirty="0" err="1" smtClean="0"/>
              <a:t>γένος</a:t>
            </a:r>
            <a:r>
              <a:rPr lang="es-ES" sz="3800" b="1" dirty="0" smtClean="0"/>
              <a:t> (gen) que en griego significa “descendencia".</a:t>
            </a:r>
          </a:p>
          <a:p>
            <a:endParaRPr lang="es-ES" dirty="0"/>
          </a:p>
        </p:txBody>
      </p:sp>
      <p:pic>
        <p:nvPicPr>
          <p:cNvPr id="6" name="5 Marcador de contenido" descr="genoma humano jaja.jpg"/>
          <p:cNvPicPr>
            <a:picLocks noGrp="1" noChangeAspect="1"/>
          </p:cNvPicPr>
          <p:nvPr>
            <p:ph idx="1"/>
          </p:nvPr>
        </p:nvPicPr>
        <p:blipFill>
          <a:blip r:embed="rId3" cstate="print"/>
          <a:stretch>
            <a:fillRect/>
          </a:stretch>
        </p:blipFill>
        <p:spPr>
          <a:xfrm>
            <a:off x="4499992" y="1700808"/>
            <a:ext cx="4176464" cy="4729638"/>
          </a:xfrm>
        </p:spPr>
      </p:pic>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a:ln/>
        </p:spPr>
        <p:style>
          <a:lnRef idx="1">
            <a:schemeClr val="accent5"/>
          </a:lnRef>
          <a:fillRef idx="2">
            <a:schemeClr val="accent5"/>
          </a:fillRef>
          <a:effectRef idx="1">
            <a:schemeClr val="accent5"/>
          </a:effectRef>
          <a:fontRef idx="minor">
            <a:schemeClr val="dk1"/>
          </a:fontRef>
        </p:style>
        <p:txBody>
          <a:bodyPr>
            <a:normAutofit/>
          </a:bodyPr>
          <a:lstStyle/>
          <a:p>
            <a:r>
              <a:rPr lang="es-ES" sz="23900" b="1" dirty="0" err="1" smtClean="0">
                <a:solidFill>
                  <a:srgbClr val="FF0000"/>
                </a:solidFill>
              </a:rPr>
              <a:t>T</a:t>
            </a:r>
            <a:r>
              <a:rPr lang="es-ES" sz="13800" b="1" dirty="0" err="1" smtClean="0">
                <a:solidFill>
                  <a:srgbClr val="00B050"/>
                </a:solidFill>
              </a:rPr>
              <a:t>h</a:t>
            </a:r>
            <a:r>
              <a:rPr lang="es-ES" sz="13800" b="1" dirty="0" err="1" smtClean="0">
                <a:solidFill>
                  <a:srgbClr val="FFC000"/>
                </a:solidFill>
              </a:rPr>
              <a:t>e</a:t>
            </a:r>
            <a:r>
              <a:rPr lang="es-ES" sz="13800" b="1" dirty="0" smtClean="0"/>
              <a:t> </a:t>
            </a:r>
            <a:r>
              <a:rPr lang="es-ES" sz="23900" b="1" dirty="0" err="1" smtClean="0">
                <a:solidFill>
                  <a:srgbClr val="00B0F0"/>
                </a:solidFill>
              </a:rPr>
              <a:t>E</a:t>
            </a:r>
            <a:r>
              <a:rPr lang="es-ES" sz="13800" b="1" dirty="0" err="1" smtClean="0">
                <a:solidFill>
                  <a:srgbClr val="FFFF00"/>
                </a:solidFill>
              </a:rPr>
              <a:t>n</a:t>
            </a:r>
            <a:r>
              <a:rPr lang="es-ES" sz="13800" b="1" dirty="0" err="1" smtClean="0">
                <a:solidFill>
                  <a:srgbClr val="92D050"/>
                </a:solidFill>
              </a:rPr>
              <a:t>d</a:t>
            </a:r>
            <a:endParaRPr lang="es-ES" sz="13800" b="1" dirty="0">
              <a:solidFill>
                <a:srgbClr val="92D050"/>
              </a:solidFill>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435280" cy="1124744"/>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s-ES" sz="3200" dirty="0" smtClean="0"/>
              <a:t>¿Cuál es el principal objeto de estudio de la genética?</a:t>
            </a:r>
            <a:endParaRPr lang="es-ES" sz="3200" dirty="0"/>
          </a:p>
        </p:txBody>
      </p:sp>
      <p:sp>
        <p:nvSpPr>
          <p:cNvPr id="4" name="3 Marcador de texto"/>
          <p:cNvSpPr>
            <a:spLocks noGrp="1"/>
          </p:cNvSpPr>
          <p:nvPr>
            <p:ph type="body" sz="half" idx="2"/>
          </p:nvPr>
        </p:nvSpPr>
        <p:spPr>
          <a:xfrm>
            <a:off x="4644008" y="1556792"/>
            <a:ext cx="4032448" cy="4896544"/>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es-ES" sz="2400" b="1" dirty="0" smtClean="0"/>
              <a:t>El principal objeto de estudio de la genética son los genes, formados por segmentos de ADN(doble hélice) y ARN (hélice simple), tras la </a:t>
            </a:r>
            <a:r>
              <a:rPr lang="es-ES" sz="2400" b="1" dirty="0" err="1" smtClean="0"/>
              <a:t>transcripicion</a:t>
            </a:r>
            <a:r>
              <a:rPr lang="es-ES" sz="2400" b="1" dirty="0" smtClean="0"/>
              <a:t> de </a:t>
            </a:r>
            <a:r>
              <a:rPr lang="es-ES" sz="2400" b="1" dirty="0" err="1" smtClean="0"/>
              <a:t>ARNmensajero</a:t>
            </a:r>
            <a:r>
              <a:rPr lang="es-ES" sz="2400" b="1" dirty="0" smtClean="0"/>
              <a:t>, </a:t>
            </a:r>
            <a:r>
              <a:rPr lang="es-ES" sz="2400" b="1" dirty="0" err="1" smtClean="0"/>
              <a:t>ARNribosómico</a:t>
            </a:r>
            <a:r>
              <a:rPr lang="es-ES" sz="2400" b="1" dirty="0" smtClean="0"/>
              <a:t> y </a:t>
            </a:r>
            <a:r>
              <a:rPr lang="es-ES" sz="2400" b="1" dirty="0" err="1" smtClean="0"/>
              <a:t>ARNtransferencia</a:t>
            </a:r>
            <a:r>
              <a:rPr lang="es-ES" sz="2400" b="1" dirty="0" smtClean="0"/>
              <a:t>, los cuales se sintetizan a partir de ADN. </a:t>
            </a:r>
          </a:p>
          <a:p>
            <a:r>
              <a:rPr lang="es-ES" sz="2400" b="1" dirty="0" smtClean="0"/>
              <a:t>El ADN controla la estructura y el funcionamiento de cada célula, y tiene la capacidad de crear copias exactas de sí mismo, tras un proceso llamado </a:t>
            </a:r>
            <a:r>
              <a:rPr lang="es-ES" sz="2400" b="1" dirty="0" err="1" smtClean="0"/>
              <a:t>replicación,en</a:t>
            </a:r>
            <a:r>
              <a:rPr lang="es-ES" sz="2400" b="1" dirty="0" smtClean="0"/>
              <a:t> el cual el ADN se replica.</a:t>
            </a:r>
          </a:p>
          <a:p>
            <a:endParaRPr lang="es-ES" dirty="0" smtClean="0"/>
          </a:p>
          <a:p>
            <a:endParaRPr lang="es-ES" dirty="0"/>
          </a:p>
        </p:txBody>
      </p:sp>
      <p:pic>
        <p:nvPicPr>
          <p:cNvPr id="7" name="6 Marcador de contenido" descr="gengen.jpg"/>
          <p:cNvPicPr>
            <a:picLocks noGrp="1" noChangeAspect="1"/>
          </p:cNvPicPr>
          <p:nvPr>
            <p:ph idx="1"/>
          </p:nvPr>
        </p:nvPicPr>
        <p:blipFill>
          <a:blip r:embed="rId3" cstate="print"/>
          <a:stretch>
            <a:fillRect/>
          </a:stretch>
        </p:blipFill>
        <p:spPr>
          <a:xfrm>
            <a:off x="467544" y="1556792"/>
            <a:ext cx="3888432" cy="4903225"/>
          </a:xfrm>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91264" cy="1246460"/>
          </a:xfrm>
        </p:spPr>
        <p:style>
          <a:lnRef idx="1">
            <a:schemeClr val="accent5"/>
          </a:lnRef>
          <a:fillRef idx="2">
            <a:schemeClr val="accent5"/>
          </a:fillRef>
          <a:effectRef idx="1">
            <a:schemeClr val="accent5"/>
          </a:effectRef>
          <a:fontRef idx="minor">
            <a:schemeClr val="dk1"/>
          </a:fontRef>
        </p:style>
        <p:txBody>
          <a:bodyPr>
            <a:noAutofit/>
          </a:bodyPr>
          <a:lstStyle/>
          <a:p>
            <a:pPr algn="ctr"/>
            <a:r>
              <a:rPr lang="es-ES" sz="4000" dirty="0" smtClean="0"/>
              <a:t>Vocabulario  importante sobre genética </a:t>
            </a:r>
            <a:endParaRPr lang="es-ES" sz="4000" dirty="0"/>
          </a:p>
        </p:txBody>
      </p:sp>
      <p:sp>
        <p:nvSpPr>
          <p:cNvPr id="4" name="3 Marcador de texto"/>
          <p:cNvSpPr>
            <a:spLocks noGrp="1"/>
          </p:cNvSpPr>
          <p:nvPr>
            <p:ph type="body" sz="half" idx="2"/>
          </p:nvPr>
        </p:nvSpPr>
        <p:spPr>
          <a:xfrm>
            <a:off x="467544" y="1556792"/>
            <a:ext cx="8291264" cy="5018236"/>
          </a:xfrm>
        </p:spPr>
        <p:style>
          <a:lnRef idx="3">
            <a:schemeClr val="lt1"/>
          </a:lnRef>
          <a:fillRef idx="1">
            <a:schemeClr val="accent5"/>
          </a:fillRef>
          <a:effectRef idx="1">
            <a:schemeClr val="accent5"/>
          </a:effectRef>
          <a:fontRef idx="minor">
            <a:schemeClr val="lt1"/>
          </a:fontRef>
        </p:style>
        <p:txBody>
          <a:bodyPr>
            <a:noAutofit/>
          </a:bodyPr>
          <a:lstStyle/>
          <a:p>
            <a:r>
              <a:rPr lang="es-ES" sz="2800" dirty="0" smtClean="0"/>
              <a:t>- </a:t>
            </a:r>
            <a:r>
              <a:rPr lang="es-ES" sz="2800" u="sng" dirty="0" smtClean="0"/>
              <a:t>Genotipo: </a:t>
            </a:r>
            <a:r>
              <a:rPr lang="es-ES" sz="2800" dirty="0" smtClean="0"/>
              <a:t>Conjunto de genes  que </a:t>
            </a:r>
            <a:r>
              <a:rPr lang="es-ES" sz="2800" dirty="0" err="1" smtClean="0"/>
              <a:t>posúe</a:t>
            </a:r>
            <a:r>
              <a:rPr lang="es-ES" sz="2800" dirty="0" smtClean="0"/>
              <a:t> un individuo.</a:t>
            </a:r>
          </a:p>
          <a:p>
            <a:pPr>
              <a:buFontTx/>
              <a:buChar char="-"/>
            </a:pPr>
            <a:r>
              <a:rPr lang="es-ES" sz="2800" u="sng" dirty="0" smtClean="0"/>
              <a:t>Fenotipo: </a:t>
            </a:r>
            <a:r>
              <a:rPr lang="es-ES" sz="2800" dirty="0" smtClean="0"/>
              <a:t>Características  externas de un carácter genético. El fenotipo de un individuo depende principalmente de su genotipo, es decir, de los genes que </a:t>
            </a:r>
            <a:r>
              <a:rPr lang="es-ES" sz="2800" dirty="0" err="1" smtClean="0"/>
              <a:t>posúen</a:t>
            </a:r>
            <a:r>
              <a:rPr lang="es-ES" sz="2800" dirty="0" smtClean="0"/>
              <a:t> sus células.</a:t>
            </a:r>
          </a:p>
          <a:p>
            <a:r>
              <a:rPr lang="es-ES" sz="2800" dirty="0" smtClean="0"/>
              <a:t>- </a:t>
            </a:r>
            <a:r>
              <a:rPr lang="es-ES" sz="2800" u="sng" dirty="0" smtClean="0"/>
              <a:t>Homocigótico: </a:t>
            </a:r>
            <a:r>
              <a:rPr lang="es-ES" sz="2800" dirty="0" smtClean="0"/>
              <a:t>Se dice que el gen es homocigótico o puro cuando tiene los dos alelos iguales (AA o </a:t>
            </a:r>
            <a:r>
              <a:rPr lang="es-ES" sz="2800" dirty="0" err="1" smtClean="0"/>
              <a:t>aa</a:t>
            </a:r>
            <a:r>
              <a:rPr lang="es-ES" sz="2800" dirty="0" smtClean="0"/>
              <a:t>).</a:t>
            </a:r>
          </a:p>
          <a:p>
            <a:pPr>
              <a:buFontTx/>
              <a:buChar char="-"/>
            </a:pPr>
            <a:r>
              <a:rPr lang="es-ES" sz="2800" u="sng" dirty="0" smtClean="0"/>
              <a:t>Heterocigótico: </a:t>
            </a:r>
            <a:r>
              <a:rPr lang="es-ES" sz="2800" dirty="0" smtClean="0"/>
              <a:t>Se dice que el gen es heterocigótico o híbrido cuando tiene los dos alelos diferentes (</a:t>
            </a:r>
            <a:r>
              <a:rPr lang="es-ES" sz="2800" dirty="0" err="1" smtClean="0"/>
              <a:t>Aa</a:t>
            </a:r>
            <a:r>
              <a:rPr lang="es-ES" sz="2800" dirty="0" smtClean="0"/>
              <a:t>).</a:t>
            </a:r>
          </a:p>
          <a:p>
            <a:pPr>
              <a:buFontTx/>
              <a:buChar char="-"/>
            </a:pPr>
            <a:r>
              <a:rPr lang="es-ES" sz="2800" dirty="0" smtClean="0"/>
              <a:t> </a:t>
            </a:r>
            <a:r>
              <a:rPr lang="es-ES" sz="2800" u="sng" dirty="0" smtClean="0"/>
              <a:t>Gen: </a:t>
            </a:r>
            <a:r>
              <a:rPr lang="es-ES" sz="2800" dirty="0" smtClean="0"/>
              <a:t>Fragmento de ADN del núcleo que contiene </a:t>
            </a:r>
            <a:r>
              <a:rPr lang="es-ES" sz="2800" dirty="0" err="1" smtClean="0"/>
              <a:t>infórmación</a:t>
            </a:r>
            <a:r>
              <a:rPr lang="es-ES" sz="2800" dirty="0" smtClean="0"/>
              <a:t> para crear una proteína. </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784976" cy="576064"/>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es-ES" sz="3600" dirty="0" smtClean="0"/>
              <a:t>¿Qué es un gen? ¿Cuántos tipos hay?</a:t>
            </a:r>
            <a:endParaRPr lang="es-ES" sz="3600" dirty="0"/>
          </a:p>
        </p:txBody>
      </p:sp>
      <p:pic>
        <p:nvPicPr>
          <p:cNvPr id="5" name="4 Marcador de contenido" descr="genes.jpg"/>
          <p:cNvPicPr>
            <a:picLocks noGrp="1" noChangeAspect="1"/>
          </p:cNvPicPr>
          <p:nvPr>
            <p:ph idx="1"/>
          </p:nvPr>
        </p:nvPicPr>
        <p:blipFill>
          <a:blip r:embed="rId3" cstate="print"/>
          <a:stretch>
            <a:fillRect/>
          </a:stretch>
        </p:blipFill>
        <p:spPr>
          <a:xfrm>
            <a:off x="4139952" y="1844824"/>
            <a:ext cx="4752528" cy="4176239"/>
          </a:xfrm>
        </p:spPr>
      </p:pic>
      <p:sp>
        <p:nvSpPr>
          <p:cNvPr id="4" name="3 Marcador de texto"/>
          <p:cNvSpPr>
            <a:spLocks noGrp="1"/>
          </p:cNvSpPr>
          <p:nvPr>
            <p:ph type="body" sz="half" idx="2"/>
          </p:nvPr>
        </p:nvSpPr>
        <p:spPr>
          <a:xfrm>
            <a:off x="179512" y="1052736"/>
            <a:ext cx="3744416" cy="5616624"/>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s-ES" sz="2200" b="1" dirty="0" smtClean="0"/>
              <a:t>Un gen es un fragmento de ADN que determina una cierta característica y que le dice al cuerpo como producir una proteína específica.</a:t>
            </a:r>
          </a:p>
          <a:p>
            <a:r>
              <a:rPr lang="es-ES" sz="2200" b="1" dirty="0" smtClean="0"/>
              <a:t>Hay aproximadamente 30000 genes en el cuerpo humano. </a:t>
            </a:r>
          </a:p>
          <a:p>
            <a:r>
              <a:rPr lang="es-ES" sz="2200" b="1" i="1" dirty="0" smtClean="0"/>
              <a:t>Hay tres tipos de genes:</a:t>
            </a:r>
          </a:p>
          <a:p>
            <a:pPr>
              <a:buFontTx/>
              <a:buChar char="-"/>
            </a:pPr>
            <a:r>
              <a:rPr lang="es-ES" sz="2200" b="1" u="sng" dirty="0" smtClean="0"/>
              <a:t>Gen dominante: </a:t>
            </a:r>
            <a:r>
              <a:rPr lang="es-ES" sz="2200" b="1" dirty="0" smtClean="0"/>
              <a:t>Se simboliza con las letras mayúsculas. </a:t>
            </a:r>
          </a:p>
          <a:p>
            <a:pPr>
              <a:buFontTx/>
              <a:buChar char="-"/>
            </a:pPr>
            <a:r>
              <a:rPr lang="es-ES" sz="2200" b="1" dirty="0" smtClean="0"/>
              <a:t> </a:t>
            </a:r>
            <a:r>
              <a:rPr lang="es-ES" sz="2200" b="1" u="sng" dirty="0" smtClean="0"/>
              <a:t>Gen recesivo: </a:t>
            </a:r>
            <a:r>
              <a:rPr lang="es-ES" sz="2200" b="1" dirty="0" smtClean="0"/>
              <a:t>Está bajo control del alelo dominante.</a:t>
            </a:r>
          </a:p>
          <a:p>
            <a:pPr>
              <a:buFontTx/>
              <a:buChar char="-"/>
            </a:pPr>
            <a:r>
              <a:rPr lang="es-ES" sz="2200" b="1" u="sng" dirty="0" smtClean="0"/>
              <a:t>Gen </a:t>
            </a:r>
            <a:r>
              <a:rPr lang="es-ES" sz="2200" b="1" u="sng" dirty="0" err="1" smtClean="0"/>
              <a:t>codominante</a:t>
            </a:r>
            <a:r>
              <a:rPr lang="es-ES" sz="2200" b="1" u="sng" dirty="0" smtClean="0"/>
              <a:t>: </a:t>
            </a:r>
            <a:r>
              <a:rPr lang="es-ES" sz="2200" b="1" dirty="0" smtClean="0"/>
              <a:t>Ninguno de los alelos domina. Se escriben los dos con letra mayúscula y un superíndice para diferenciarlos. </a:t>
            </a:r>
          </a:p>
          <a:p>
            <a:pPr>
              <a:buFontTx/>
              <a:buChar char="-"/>
            </a:pPr>
            <a:endParaRPr lang="es-ES" dirty="0" smtClean="0"/>
          </a:p>
          <a:p>
            <a:endParaRPr lang="es-ES"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395536" y="260648"/>
            <a:ext cx="8132440" cy="1470025"/>
          </a:xfrm>
          <a:solidFill>
            <a:srgbClr val="FFC000"/>
          </a:solidFill>
        </p:spPr>
        <p:txBody>
          <a:bodyPr/>
          <a:lstStyle/>
          <a:p>
            <a:r>
              <a:rPr lang="es-ES" dirty="0" smtClean="0"/>
              <a:t>La unión de los gametos sucede al </a:t>
            </a:r>
            <a:r>
              <a:rPr lang="es-ES" dirty="0" err="1" smtClean="0"/>
              <a:t>chou</a:t>
            </a:r>
            <a:endParaRPr lang="es-ES" dirty="0"/>
          </a:p>
        </p:txBody>
      </p:sp>
      <p:sp>
        <p:nvSpPr>
          <p:cNvPr id="6" name="5 Subtítulo"/>
          <p:cNvSpPr>
            <a:spLocks noGrp="1"/>
          </p:cNvSpPr>
          <p:nvPr>
            <p:ph type="subTitle" idx="1"/>
          </p:nvPr>
        </p:nvSpPr>
        <p:spPr>
          <a:xfrm>
            <a:off x="467544" y="1988840"/>
            <a:ext cx="8280920" cy="4536504"/>
          </a:xfrm>
          <a:solidFill>
            <a:srgbClr val="FFFF00"/>
          </a:solidFill>
        </p:spPr>
        <p:txBody>
          <a:bodyPr>
            <a:normAutofit fontScale="85000" lnSpcReduction="10000"/>
          </a:bodyPr>
          <a:lstStyle/>
          <a:p>
            <a:r>
              <a:rPr lang="es-ES" b="1" dirty="0" smtClean="0">
                <a:solidFill>
                  <a:schemeClr val="tx1"/>
                </a:solidFill>
              </a:rPr>
              <a:t>Hombre con genotipo Mm y mujer con genotipo mm.</a:t>
            </a:r>
          </a:p>
          <a:p>
            <a:r>
              <a:rPr lang="es-ES" b="1" dirty="0" smtClean="0">
                <a:solidFill>
                  <a:schemeClr val="tx1"/>
                </a:solidFill>
              </a:rPr>
              <a:t>En este caso, la mujer sólo producirá óvulos de genotipo m; en cambio, el hombre producirá la mitad M y la otra mitad m. Ambos los dos tipos de espermatozoides tienen las mismas posibilidades de alcanzar el óvulo y fecundarlo. Por eso sucede al </a:t>
            </a:r>
            <a:r>
              <a:rPr lang="es-ES" b="1" dirty="0" err="1" smtClean="0">
                <a:solidFill>
                  <a:schemeClr val="tx1"/>
                </a:solidFill>
              </a:rPr>
              <a:t>chou</a:t>
            </a:r>
            <a:r>
              <a:rPr lang="es-ES" b="1" dirty="0" smtClean="0">
                <a:solidFill>
                  <a:schemeClr val="tx1"/>
                </a:solidFill>
              </a:rPr>
              <a:t>, porque si el espermatozoide M fecunda al óvulo m, el cigoto tendrá genotipo Mm(normal). Pero si el espermatozoide m fecunda al óvulo, el cigoto tendrá genotipo mm (albino). Siempre habrá un 50% de posibilidades de que el hijo sea de pigmentación normal o albina. </a:t>
            </a:r>
            <a:endParaRPr lang="es-ES" b="1" dirty="0">
              <a:solidFill>
                <a:schemeClr val="tx1"/>
              </a:solidFill>
            </a:endParaRPr>
          </a:p>
        </p:txBody>
      </p:sp>
    </p:spTree>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435280" cy="635670"/>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sz="2800" dirty="0" smtClean="0"/>
              <a:t>Descendencia entre individuos homocigóticos</a:t>
            </a:r>
            <a:endParaRPr lang="es-ES" sz="2800" dirty="0"/>
          </a:p>
        </p:txBody>
      </p:sp>
      <p:pic>
        <p:nvPicPr>
          <p:cNvPr id="7" name="6 Marcador de contenido" descr="perro igual.jpg"/>
          <p:cNvPicPr>
            <a:picLocks noGrp="1" noChangeAspect="1"/>
          </p:cNvPicPr>
          <p:nvPr>
            <p:ph idx="1"/>
          </p:nvPr>
        </p:nvPicPr>
        <p:blipFill>
          <a:blip r:embed="rId3" cstate="print"/>
          <a:stretch>
            <a:fillRect/>
          </a:stretch>
        </p:blipFill>
        <p:spPr>
          <a:xfrm>
            <a:off x="3203848" y="1196752"/>
            <a:ext cx="5552157" cy="4752528"/>
          </a:xfrm>
        </p:spPr>
      </p:pic>
      <p:sp>
        <p:nvSpPr>
          <p:cNvPr id="6" name="5 Marcador de texto"/>
          <p:cNvSpPr>
            <a:spLocks noGrp="1"/>
          </p:cNvSpPr>
          <p:nvPr>
            <p:ph type="body" sz="half" idx="2"/>
          </p:nvPr>
        </p:nvSpPr>
        <p:spPr>
          <a:xfrm>
            <a:off x="251521" y="1052736"/>
            <a:ext cx="2808312" cy="5544616"/>
          </a:xfrm>
        </p:spPr>
        <p:style>
          <a:lnRef idx="1">
            <a:schemeClr val="accent3"/>
          </a:lnRef>
          <a:fillRef idx="2">
            <a:schemeClr val="accent3"/>
          </a:fillRef>
          <a:effectRef idx="1">
            <a:schemeClr val="accent3"/>
          </a:effectRef>
          <a:fontRef idx="minor">
            <a:schemeClr val="dk1"/>
          </a:fontRef>
        </p:style>
        <p:txBody>
          <a:bodyPr>
            <a:noAutofit/>
          </a:bodyPr>
          <a:lstStyle/>
          <a:p>
            <a:r>
              <a:rPr lang="es-ES" sz="2000" dirty="0" smtClean="0"/>
              <a:t>La descendencia entre individuos homocigóticos se denomina primera generación filial (F1).</a:t>
            </a:r>
          </a:p>
          <a:p>
            <a:r>
              <a:rPr lang="es-ES" sz="2000" dirty="0" smtClean="0"/>
              <a:t>Ejemplo: Descendencia de un homocigótico dominante MM (</a:t>
            </a:r>
            <a:r>
              <a:rPr lang="es-ES" sz="2000" dirty="0" err="1" smtClean="0"/>
              <a:t>pig.normal</a:t>
            </a:r>
            <a:r>
              <a:rPr lang="es-ES" sz="2000" dirty="0" smtClean="0"/>
              <a:t>) y un homocigótico recesivo mm (albino), hay un 100% de posibilidades de que los hijos sean heterocigóticos Mm (</a:t>
            </a:r>
            <a:r>
              <a:rPr lang="es-ES" sz="2000" dirty="0" err="1" smtClean="0"/>
              <a:t>pig.normal</a:t>
            </a:r>
            <a:r>
              <a:rPr lang="es-ES" sz="2000" dirty="0" smtClean="0"/>
              <a:t> porque domina la M mayúscula, como el padre). </a:t>
            </a:r>
            <a:endParaRPr lang="es-ES" sz="2000" dirty="0"/>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1471</Words>
  <Application>Microsoft Office PowerPoint</Application>
  <PresentationFormat>Presentación en pantalla (4:3)</PresentationFormat>
  <Paragraphs>134</Paragraphs>
  <Slides>40</Slides>
  <Notes>40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GENÉTICA</vt:lpstr>
      <vt:lpstr>Diapositiva 2</vt:lpstr>
      <vt:lpstr>¿Qué es la genética?</vt:lpstr>
      <vt:lpstr>¿De dónde proviene el término genética?</vt:lpstr>
      <vt:lpstr>¿Cuál es el principal objeto de estudio de la genética?</vt:lpstr>
      <vt:lpstr>Vocabulario  importante sobre genética </vt:lpstr>
      <vt:lpstr>¿Qué es un gen? ¿Cuántos tipos hay?</vt:lpstr>
      <vt:lpstr>La unión de los gametos sucede al chou</vt:lpstr>
      <vt:lpstr>Descendencia entre individuos homocigóticos</vt:lpstr>
      <vt:lpstr>Descendencia entre individuos heterocigóticos</vt:lpstr>
      <vt:lpstr>MENDEL</vt:lpstr>
      <vt:lpstr>El trabajo de Mendel</vt:lpstr>
      <vt:lpstr>LEYES DE MENDEL </vt:lpstr>
      <vt:lpstr>Enfermedades genéticas</vt:lpstr>
      <vt:lpstr>Diapositiva 15</vt:lpstr>
      <vt:lpstr>JMatch(Biology).htm   </vt:lpstr>
      <vt:lpstr>JClozee(Biology).htm</vt:lpstr>
      <vt:lpstr>JQuiz.htm</vt:lpstr>
      <vt:lpstr>NOELIA MOLEDO QUEIRUGA        </vt:lpstr>
      <vt:lpstr>FIIIN</vt:lpstr>
      <vt:lpstr>Genetics</vt:lpstr>
      <vt:lpstr>Content:  - What is genetics?   - Where does the term genetic?  - What is the main object of study of genetics?  - Important Vocabulary about genetics.  - What is a gene? How many types are there? -  The union of gametes happens to “chou”.   -Progeny between homozygous and heterozygous individuals. -  Mendel and his experiments. -  Genetic diseases. </vt:lpstr>
      <vt:lpstr>What is genetics?</vt:lpstr>
      <vt:lpstr>Where does the term genetic?</vt:lpstr>
      <vt:lpstr>What is the main object of study of genetics?</vt:lpstr>
      <vt:lpstr>Important Vocabulary about genetics.</vt:lpstr>
      <vt:lpstr>What is a gene? How many types are there?</vt:lpstr>
      <vt:lpstr>The union of gametes happens to “chou”.</vt:lpstr>
      <vt:lpstr>Progeny between homozygous individuals.</vt:lpstr>
      <vt:lpstr>Progeny between heterozygous individuals</vt:lpstr>
      <vt:lpstr>MENDEL </vt:lpstr>
      <vt:lpstr>The work of Mendel </vt:lpstr>
      <vt:lpstr>LAWS OF MENDEL</vt:lpstr>
      <vt:lpstr>GENETICS DISEASES</vt:lpstr>
      <vt:lpstr>Diapositiva 35</vt:lpstr>
      <vt:lpstr>JMatch(Biology).htm</vt:lpstr>
      <vt:lpstr>JClozee(Biology).htm</vt:lpstr>
      <vt:lpstr>JQuiz.htm</vt:lpstr>
      <vt:lpstr>Noelia Moledo Queiruga </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GENÉTICA</dc:title>
  <dc:creator>PC PORTATIL</dc:creator>
  <cp:lastModifiedBy>PC PORTATIL</cp:lastModifiedBy>
  <cp:revision>46</cp:revision>
  <dcterms:created xsi:type="dcterms:W3CDTF">2011-04-09T14:41:52Z</dcterms:created>
  <dcterms:modified xsi:type="dcterms:W3CDTF">2011-04-11T13:51:05Z</dcterms:modified>
</cp:coreProperties>
</file>